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76" r:id="rId5"/>
    <p:sldId id="258" r:id="rId6"/>
    <p:sldId id="260" r:id="rId7"/>
    <p:sldId id="264" r:id="rId8"/>
    <p:sldId id="261" r:id="rId9"/>
    <p:sldId id="263" r:id="rId10"/>
    <p:sldId id="267" r:id="rId11"/>
    <p:sldId id="268" r:id="rId12"/>
    <p:sldId id="270" r:id="rId13"/>
    <p:sldId id="271" r:id="rId14"/>
    <p:sldId id="272" r:id="rId15"/>
    <p:sldId id="265" r:id="rId16"/>
    <p:sldId id="262" r:id="rId17"/>
    <p:sldId id="273" r:id="rId18"/>
    <p:sldId id="275" r:id="rId19"/>
    <p:sldId id="266" r:id="rId20"/>
    <p:sldId id="277" r:id="rId21"/>
    <p:sldId id="278" r:id="rId22"/>
    <p:sldId id="279" r:id="rId23"/>
    <p:sldId id="280" r:id="rId24"/>
    <p:sldId id="281" r:id="rId25"/>
    <p:sldId id="282" r:id="rId26"/>
    <p:sldId id="286" r:id="rId27"/>
    <p:sldId id="287" r:id="rId28"/>
    <p:sldId id="288" r:id="rId29"/>
    <p:sldId id="283" r:id="rId30"/>
    <p:sldId id="284" r:id="rId31"/>
    <p:sldId id="285" r:id="rId32"/>
    <p:sldId id="289" r:id="rId33"/>
    <p:sldId id="290" r:id="rId34"/>
    <p:sldId id="291" r:id="rId35"/>
    <p:sldId id="26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7" d="100"/>
          <a:sy n="97" d="100"/>
        </p:scale>
        <p:origin x="1110"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5DB228-F0A3-4BB1-ACCB-AC872D1A9694}"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64672972-E06E-484B-89F0-1CC9A4BE1692}">
      <dgm:prSet phldrT="[Text]"/>
      <dgm:spPr/>
      <dgm:t>
        <a:bodyPr/>
        <a:lstStyle/>
        <a:p>
          <a:r>
            <a:rPr lang="en-US" dirty="0"/>
            <a:t>Step 1</a:t>
          </a:r>
        </a:p>
      </dgm:t>
    </dgm:pt>
    <dgm:pt modelId="{53112EE4-8018-4736-929D-0942BF14E244}" type="parTrans" cxnId="{7AD9E77F-92C3-4B7D-929E-0B02CAD5C609}">
      <dgm:prSet/>
      <dgm:spPr/>
      <dgm:t>
        <a:bodyPr/>
        <a:lstStyle/>
        <a:p>
          <a:endParaRPr lang="en-US"/>
        </a:p>
      </dgm:t>
    </dgm:pt>
    <dgm:pt modelId="{818B3DEF-5546-4654-949F-BBEBE4F87B3B}" type="sibTrans" cxnId="{7AD9E77F-92C3-4B7D-929E-0B02CAD5C609}">
      <dgm:prSet/>
      <dgm:spPr/>
      <dgm:t>
        <a:bodyPr/>
        <a:lstStyle/>
        <a:p>
          <a:endParaRPr lang="en-US"/>
        </a:p>
      </dgm:t>
    </dgm:pt>
    <dgm:pt modelId="{865EF933-5AB9-4DC1-9CC3-63B54F4BE5F1}">
      <dgm:prSet phldrT="[Text]"/>
      <dgm:spPr/>
      <dgm:t>
        <a:bodyPr/>
        <a:lstStyle/>
        <a:p>
          <a:r>
            <a:rPr lang="en-US" b="1" dirty="0"/>
            <a:t>You pay premiums</a:t>
          </a:r>
        </a:p>
      </dgm:t>
    </dgm:pt>
    <dgm:pt modelId="{47A68CBA-6DD4-4911-BDDA-FE20543F36F4}" type="parTrans" cxnId="{F16E6660-1161-4364-9EAB-837985D96A35}">
      <dgm:prSet/>
      <dgm:spPr/>
      <dgm:t>
        <a:bodyPr/>
        <a:lstStyle/>
        <a:p>
          <a:endParaRPr lang="en-US"/>
        </a:p>
      </dgm:t>
    </dgm:pt>
    <dgm:pt modelId="{35C1F6C2-5DCC-4269-B861-26B307978C37}" type="sibTrans" cxnId="{F16E6660-1161-4364-9EAB-837985D96A35}">
      <dgm:prSet/>
      <dgm:spPr/>
      <dgm:t>
        <a:bodyPr/>
        <a:lstStyle/>
        <a:p>
          <a:endParaRPr lang="en-US"/>
        </a:p>
      </dgm:t>
    </dgm:pt>
    <dgm:pt modelId="{253763A3-F06B-40CF-A392-86249A34978A}">
      <dgm:prSet phldrT="[Text]"/>
      <dgm:spPr/>
      <dgm:t>
        <a:bodyPr/>
        <a:lstStyle/>
        <a:p>
          <a:r>
            <a:rPr lang="en-US" dirty="0"/>
            <a:t>Step 2</a:t>
          </a:r>
        </a:p>
      </dgm:t>
    </dgm:pt>
    <dgm:pt modelId="{BE4CEA5E-3787-4DF7-AF5E-C946B21FEB81}" type="parTrans" cxnId="{C824CD8E-B7B1-4860-96B8-23F8A7C9D5ED}">
      <dgm:prSet/>
      <dgm:spPr/>
      <dgm:t>
        <a:bodyPr/>
        <a:lstStyle/>
        <a:p>
          <a:endParaRPr lang="en-US"/>
        </a:p>
      </dgm:t>
    </dgm:pt>
    <dgm:pt modelId="{43FB1C9F-BFEA-4A28-B505-C9BC0EE14BC7}" type="sibTrans" cxnId="{C824CD8E-B7B1-4860-96B8-23F8A7C9D5ED}">
      <dgm:prSet/>
      <dgm:spPr/>
      <dgm:t>
        <a:bodyPr/>
        <a:lstStyle/>
        <a:p>
          <a:endParaRPr lang="en-US"/>
        </a:p>
      </dgm:t>
    </dgm:pt>
    <dgm:pt modelId="{8B534F78-1134-40B1-B12B-803E51B2A932}">
      <dgm:prSet phldrT="[Text]"/>
      <dgm:spPr/>
      <dgm:t>
        <a:bodyPr/>
        <a:lstStyle/>
        <a:p>
          <a:r>
            <a:rPr lang="en-US" b="1" dirty="0"/>
            <a:t>A covered event happens</a:t>
          </a:r>
        </a:p>
      </dgm:t>
    </dgm:pt>
    <dgm:pt modelId="{820BAF31-0059-4BB1-8A09-5DB059A7ABF8}" type="parTrans" cxnId="{31C278CA-18B0-4178-9A91-9883B5E9D231}">
      <dgm:prSet/>
      <dgm:spPr/>
      <dgm:t>
        <a:bodyPr/>
        <a:lstStyle/>
        <a:p>
          <a:endParaRPr lang="en-US"/>
        </a:p>
      </dgm:t>
    </dgm:pt>
    <dgm:pt modelId="{57250F37-993E-49A1-A0FD-41A124595EBA}" type="sibTrans" cxnId="{31C278CA-18B0-4178-9A91-9883B5E9D231}">
      <dgm:prSet/>
      <dgm:spPr/>
      <dgm:t>
        <a:bodyPr/>
        <a:lstStyle/>
        <a:p>
          <a:endParaRPr lang="en-US"/>
        </a:p>
      </dgm:t>
    </dgm:pt>
    <dgm:pt modelId="{C2EA8D09-75C2-4E69-8A17-13343EF39627}">
      <dgm:prSet phldrT="[Text]"/>
      <dgm:spPr/>
      <dgm:t>
        <a:bodyPr/>
        <a:lstStyle/>
        <a:p>
          <a:r>
            <a:rPr lang="en-US" dirty="0"/>
            <a:t>Step 3</a:t>
          </a:r>
        </a:p>
      </dgm:t>
    </dgm:pt>
    <dgm:pt modelId="{2DE7ECBA-E44F-4F53-8414-DD2648148455}" type="parTrans" cxnId="{960366EB-B192-402B-94FF-83E65207BCE7}">
      <dgm:prSet/>
      <dgm:spPr/>
      <dgm:t>
        <a:bodyPr/>
        <a:lstStyle/>
        <a:p>
          <a:endParaRPr lang="en-US"/>
        </a:p>
      </dgm:t>
    </dgm:pt>
    <dgm:pt modelId="{1C50341F-D6E4-4C1D-843B-02075325DE4A}" type="sibTrans" cxnId="{960366EB-B192-402B-94FF-83E65207BCE7}">
      <dgm:prSet/>
      <dgm:spPr/>
      <dgm:t>
        <a:bodyPr/>
        <a:lstStyle/>
        <a:p>
          <a:endParaRPr lang="en-US"/>
        </a:p>
      </dgm:t>
    </dgm:pt>
    <dgm:pt modelId="{52C5AF80-6CBB-4A03-82A3-9F26DAA6E327}">
      <dgm:prSet phldrT="[Text]"/>
      <dgm:spPr/>
      <dgm:t>
        <a:bodyPr/>
        <a:lstStyle/>
        <a:p>
          <a:r>
            <a:rPr lang="en-US" b="1" dirty="0"/>
            <a:t>You file a claim</a:t>
          </a:r>
        </a:p>
      </dgm:t>
    </dgm:pt>
    <dgm:pt modelId="{B247F701-89F0-435D-B0F0-7411E55F8B2F}" type="parTrans" cxnId="{226ACDC0-379E-4C0C-ACF1-4B79E16F90DF}">
      <dgm:prSet/>
      <dgm:spPr/>
      <dgm:t>
        <a:bodyPr/>
        <a:lstStyle/>
        <a:p>
          <a:endParaRPr lang="en-US"/>
        </a:p>
      </dgm:t>
    </dgm:pt>
    <dgm:pt modelId="{16D882A4-499E-43F9-BC75-8974F825D05E}" type="sibTrans" cxnId="{226ACDC0-379E-4C0C-ACF1-4B79E16F90DF}">
      <dgm:prSet/>
      <dgm:spPr/>
      <dgm:t>
        <a:bodyPr/>
        <a:lstStyle/>
        <a:p>
          <a:endParaRPr lang="en-US"/>
        </a:p>
      </dgm:t>
    </dgm:pt>
    <dgm:pt modelId="{51CC8C7B-F277-445B-81A0-B58D35209943}">
      <dgm:prSet phldrT="[Text]"/>
      <dgm:spPr/>
      <dgm:t>
        <a:bodyPr/>
        <a:lstStyle/>
        <a:p>
          <a:r>
            <a:rPr lang="en-US" dirty="0"/>
            <a:t>Step 4</a:t>
          </a:r>
        </a:p>
      </dgm:t>
    </dgm:pt>
    <dgm:pt modelId="{B62792DF-1D6C-4DB5-87E2-38111D6A5603}" type="parTrans" cxnId="{3352FAE0-F222-4638-B3FA-42E2FB8E532B}">
      <dgm:prSet/>
      <dgm:spPr/>
      <dgm:t>
        <a:bodyPr/>
        <a:lstStyle/>
        <a:p>
          <a:endParaRPr lang="en-US"/>
        </a:p>
      </dgm:t>
    </dgm:pt>
    <dgm:pt modelId="{5FD76ED8-694B-4944-A1DA-3BE83998AFE8}" type="sibTrans" cxnId="{3352FAE0-F222-4638-B3FA-42E2FB8E532B}">
      <dgm:prSet/>
      <dgm:spPr/>
      <dgm:t>
        <a:bodyPr/>
        <a:lstStyle/>
        <a:p>
          <a:endParaRPr lang="en-US"/>
        </a:p>
      </dgm:t>
    </dgm:pt>
    <dgm:pt modelId="{72E91ED5-2899-44FE-A498-B0C7213B1165}">
      <dgm:prSet phldrT="[Text]" custT="1"/>
      <dgm:spPr/>
      <dgm:t>
        <a:bodyPr/>
        <a:lstStyle/>
        <a:p>
          <a:r>
            <a:rPr lang="en-US" sz="1600" b="1" dirty="0"/>
            <a:t>Insurance company cuts you a check</a:t>
          </a:r>
        </a:p>
      </dgm:t>
    </dgm:pt>
    <dgm:pt modelId="{16F7E922-873F-4706-A470-66E67D5A65E0}" type="parTrans" cxnId="{37485ECA-A901-4C59-9DCB-73AFED9065D8}">
      <dgm:prSet/>
      <dgm:spPr/>
      <dgm:t>
        <a:bodyPr/>
        <a:lstStyle/>
        <a:p>
          <a:endParaRPr lang="en-US"/>
        </a:p>
      </dgm:t>
    </dgm:pt>
    <dgm:pt modelId="{5E881AB6-1F2B-4919-A07F-720561D528D0}" type="sibTrans" cxnId="{37485ECA-A901-4C59-9DCB-73AFED9065D8}">
      <dgm:prSet/>
      <dgm:spPr/>
      <dgm:t>
        <a:bodyPr/>
        <a:lstStyle/>
        <a:p>
          <a:endParaRPr lang="en-US"/>
        </a:p>
      </dgm:t>
    </dgm:pt>
    <dgm:pt modelId="{AEA9EB69-A629-4E47-B935-082FED50D014}" type="pres">
      <dgm:prSet presAssocID="{255DB228-F0A3-4BB1-ACCB-AC872D1A9694}" presName="cycleMatrixDiagram" presStyleCnt="0">
        <dgm:presLayoutVars>
          <dgm:chMax val="1"/>
          <dgm:dir/>
          <dgm:animLvl val="lvl"/>
          <dgm:resizeHandles val="exact"/>
        </dgm:presLayoutVars>
      </dgm:prSet>
      <dgm:spPr/>
    </dgm:pt>
    <dgm:pt modelId="{41DEB9A8-0384-4C4A-938E-418B60F75250}" type="pres">
      <dgm:prSet presAssocID="{255DB228-F0A3-4BB1-ACCB-AC872D1A9694}" presName="children" presStyleCnt="0"/>
      <dgm:spPr/>
    </dgm:pt>
    <dgm:pt modelId="{B1A3E490-FBD8-4BAB-BEFD-C88E965B4A96}" type="pres">
      <dgm:prSet presAssocID="{255DB228-F0A3-4BB1-ACCB-AC872D1A9694}" presName="child1group" presStyleCnt="0"/>
      <dgm:spPr/>
    </dgm:pt>
    <dgm:pt modelId="{B253C0B1-7D99-44A0-A821-69D9972FBFD7}" type="pres">
      <dgm:prSet presAssocID="{255DB228-F0A3-4BB1-ACCB-AC872D1A9694}" presName="child1" presStyleLbl="bgAcc1" presStyleIdx="0" presStyleCnt="4"/>
      <dgm:spPr/>
    </dgm:pt>
    <dgm:pt modelId="{B5756B2F-776B-467E-8567-FA28355855EE}" type="pres">
      <dgm:prSet presAssocID="{255DB228-F0A3-4BB1-ACCB-AC872D1A9694}" presName="child1Text" presStyleLbl="bgAcc1" presStyleIdx="0" presStyleCnt="4">
        <dgm:presLayoutVars>
          <dgm:bulletEnabled val="1"/>
        </dgm:presLayoutVars>
      </dgm:prSet>
      <dgm:spPr/>
    </dgm:pt>
    <dgm:pt modelId="{F54C16E6-3F2F-4E6E-81A7-1D450D62B70A}" type="pres">
      <dgm:prSet presAssocID="{255DB228-F0A3-4BB1-ACCB-AC872D1A9694}" presName="child2group" presStyleCnt="0"/>
      <dgm:spPr/>
    </dgm:pt>
    <dgm:pt modelId="{FCE5433D-AFDC-4F4F-B955-B4940721D4D6}" type="pres">
      <dgm:prSet presAssocID="{255DB228-F0A3-4BB1-ACCB-AC872D1A9694}" presName="child2" presStyleLbl="bgAcc1" presStyleIdx="1" presStyleCnt="4"/>
      <dgm:spPr/>
    </dgm:pt>
    <dgm:pt modelId="{624E8FF1-0C16-487D-8471-F2A66594A7ED}" type="pres">
      <dgm:prSet presAssocID="{255DB228-F0A3-4BB1-ACCB-AC872D1A9694}" presName="child2Text" presStyleLbl="bgAcc1" presStyleIdx="1" presStyleCnt="4">
        <dgm:presLayoutVars>
          <dgm:bulletEnabled val="1"/>
        </dgm:presLayoutVars>
      </dgm:prSet>
      <dgm:spPr/>
    </dgm:pt>
    <dgm:pt modelId="{6E2A918E-0427-408E-B8F5-166962748A57}" type="pres">
      <dgm:prSet presAssocID="{255DB228-F0A3-4BB1-ACCB-AC872D1A9694}" presName="child3group" presStyleCnt="0"/>
      <dgm:spPr/>
    </dgm:pt>
    <dgm:pt modelId="{904A31E2-306A-44C5-8C17-2A72B3E9043D}" type="pres">
      <dgm:prSet presAssocID="{255DB228-F0A3-4BB1-ACCB-AC872D1A9694}" presName="child3" presStyleLbl="bgAcc1" presStyleIdx="2" presStyleCnt="4"/>
      <dgm:spPr/>
    </dgm:pt>
    <dgm:pt modelId="{DBB8829D-7418-4141-A66D-0021E96E71C7}" type="pres">
      <dgm:prSet presAssocID="{255DB228-F0A3-4BB1-ACCB-AC872D1A9694}" presName="child3Text" presStyleLbl="bgAcc1" presStyleIdx="2" presStyleCnt="4">
        <dgm:presLayoutVars>
          <dgm:bulletEnabled val="1"/>
        </dgm:presLayoutVars>
      </dgm:prSet>
      <dgm:spPr/>
    </dgm:pt>
    <dgm:pt modelId="{F4F222A0-6226-439A-AF0C-9B6D4B998677}" type="pres">
      <dgm:prSet presAssocID="{255DB228-F0A3-4BB1-ACCB-AC872D1A9694}" presName="child4group" presStyleCnt="0"/>
      <dgm:spPr/>
    </dgm:pt>
    <dgm:pt modelId="{4F7D2B64-8785-475F-8243-7871E8ACB619}" type="pres">
      <dgm:prSet presAssocID="{255DB228-F0A3-4BB1-ACCB-AC872D1A9694}" presName="child4" presStyleLbl="bgAcc1" presStyleIdx="3" presStyleCnt="4"/>
      <dgm:spPr/>
    </dgm:pt>
    <dgm:pt modelId="{7FEAE005-38BB-493C-A33A-44C229F4FA32}" type="pres">
      <dgm:prSet presAssocID="{255DB228-F0A3-4BB1-ACCB-AC872D1A9694}" presName="child4Text" presStyleLbl="bgAcc1" presStyleIdx="3" presStyleCnt="4">
        <dgm:presLayoutVars>
          <dgm:bulletEnabled val="1"/>
        </dgm:presLayoutVars>
      </dgm:prSet>
      <dgm:spPr/>
    </dgm:pt>
    <dgm:pt modelId="{C85AC0F5-904C-42B3-97EB-744EDC99AB16}" type="pres">
      <dgm:prSet presAssocID="{255DB228-F0A3-4BB1-ACCB-AC872D1A9694}" presName="childPlaceholder" presStyleCnt="0"/>
      <dgm:spPr/>
    </dgm:pt>
    <dgm:pt modelId="{469A7DBF-ECD8-47D2-9781-48DE2D1CDB1A}" type="pres">
      <dgm:prSet presAssocID="{255DB228-F0A3-4BB1-ACCB-AC872D1A9694}" presName="circle" presStyleCnt="0"/>
      <dgm:spPr/>
    </dgm:pt>
    <dgm:pt modelId="{DF9DDEF8-64FB-41CA-A1C4-B184242C19CB}" type="pres">
      <dgm:prSet presAssocID="{255DB228-F0A3-4BB1-ACCB-AC872D1A9694}" presName="quadrant1" presStyleLbl="node1" presStyleIdx="0" presStyleCnt="4">
        <dgm:presLayoutVars>
          <dgm:chMax val="1"/>
          <dgm:bulletEnabled val="1"/>
        </dgm:presLayoutVars>
      </dgm:prSet>
      <dgm:spPr/>
    </dgm:pt>
    <dgm:pt modelId="{13972132-F7E7-4981-AE3A-D5F8E7AD59BC}" type="pres">
      <dgm:prSet presAssocID="{255DB228-F0A3-4BB1-ACCB-AC872D1A9694}" presName="quadrant2" presStyleLbl="node1" presStyleIdx="1" presStyleCnt="4">
        <dgm:presLayoutVars>
          <dgm:chMax val="1"/>
          <dgm:bulletEnabled val="1"/>
        </dgm:presLayoutVars>
      </dgm:prSet>
      <dgm:spPr/>
    </dgm:pt>
    <dgm:pt modelId="{80308853-463F-45C9-8315-05756761DBF7}" type="pres">
      <dgm:prSet presAssocID="{255DB228-F0A3-4BB1-ACCB-AC872D1A9694}" presName="quadrant3" presStyleLbl="node1" presStyleIdx="2" presStyleCnt="4">
        <dgm:presLayoutVars>
          <dgm:chMax val="1"/>
          <dgm:bulletEnabled val="1"/>
        </dgm:presLayoutVars>
      </dgm:prSet>
      <dgm:spPr/>
    </dgm:pt>
    <dgm:pt modelId="{DA3FA841-B02F-4BD2-93A8-FFB6896DF07D}" type="pres">
      <dgm:prSet presAssocID="{255DB228-F0A3-4BB1-ACCB-AC872D1A9694}" presName="quadrant4" presStyleLbl="node1" presStyleIdx="3" presStyleCnt="4">
        <dgm:presLayoutVars>
          <dgm:chMax val="1"/>
          <dgm:bulletEnabled val="1"/>
        </dgm:presLayoutVars>
      </dgm:prSet>
      <dgm:spPr/>
    </dgm:pt>
    <dgm:pt modelId="{D52546EB-8F3C-47F0-950A-97DB4BB33FAC}" type="pres">
      <dgm:prSet presAssocID="{255DB228-F0A3-4BB1-ACCB-AC872D1A9694}" presName="quadrantPlaceholder" presStyleCnt="0"/>
      <dgm:spPr/>
    </dgm:pt>
    <dgm:pt modelId="{6CE4AC95-6B12-4173-8D90-9DAEDCCBFFA7}" type="pres">
      <dgm:prSet presAssocID="{255DB228-F0A3-4BB1-ACCB-AC872D1A9694}" presName="center1" presStyleLbl="fgShp" presStyleIdx="0" presStyleCnt="2"/>
      <dgm:spPr/>
    </dgm:pt>
    <dgm:pt modelId="{6F421184-93BD-4FD5-B1E4-82AD75257649}" type="pres">
      <dgm:prSet presAssocID="{255DB228-F0A3-4BB1-ACCB-AC872D1A9694}" presName="center2" presStyleLbl="fgShp" presStyleIdx="1" presStyleCnt="2"/>
      <dgm:spPr/>
    </dgm:pt>
  </dgm:ptLst>
  <dgm:cxnLst>
    <dgm:cxn modelId="{C55CAE07-C756-4615-BC5F-38DB79F0F418}" type="presOf" srcId="{72E91ED5-2899-44FE-A498-B0C7213B1165}" destId="{4F7D2B64-8785-475F-8243-7871E8ACB619}" srcOrd="0" destOrd="0" presId="urn:microsoft.com/office/officeart/2005/8/layout/cycle4"/>
    <dgm:cxn modelId="{4C36A609-D69C-4D34-A319-63ACCC65EFA0}" type="presOf" srcId="{52C5AF80-6CBB-4A03-82A3-9F26DAA6E327}" destId="{DBB8829D-7418-4141-A66D-0021E96E71C7}" srcOrd="1" destOrd="0" presId="urn:microsoft.com/office/officeart/2005/8/layout/cycle4"/>
    <dgm:cxn modelId="{F16E6660-1161-4364-9EAB-837985D96A35}" srcId="{64672972-E06E-484B-89F0-1CC9A4BE1692}" destId="{865EF933-5AB9-4DC1-9CC3-63B54F4BE5F1}" srcOrd="0" destOrd="0" parTransId="{47A68CBA-6DD4-4911-BDDA-FE20543F36F4}" sibTransId="{35C1F6C2-5DCC-4269-B861-26B307978C37}"/>
    <dgm:cxn modelId="{FECD4A67-57ED-4580-9CF3-86A80D18F912}" type="presOf" srcId="{253763A3-F06B-40CF-A392-86249A34978A}" destId="{13972132-F7E7-4981-AE3A-D5F8E7AD59BC}" srcOrd="0" destOrd="0" presId="urn:microsoft.com/office/officeart/2005/8/layout/cycle4"/>
    <dgm:cxn modelId="{FF53296C-AF48-4497-93C0-5961ABDE018C}" type="presOf" srcId="{865EF933-5AB9-4DC1-9CC3-63B54F4BE5F1}" destId="{B5756B2F-776B-467E-8567-FA28355855EE}" srcOrd="1" destOrd="0" presId="urn:microsoft.com/office/officeart/2005/8/layout/cycle4"/>
    <dgm:cxn modelId="{7AD9E77F-92C3-4B7D-929E-0B02CAD5C609}" srcId="{255DB228-F0A3-4BB1-ACCB-AC872D1A9694}" destId="{64672972-E06E-484B-89F0-1CC9A4BE1692}" srcOrd="0" destOrd="0" parTransId="{53112EE4-8018-4736-929D-0942BF14E244}" sibTransId="{818B3DEF-5546-4654-949F-BBEBE4F87B3B}"/>
    <dgm:cxn modelId="{79973D82-C39F-4B52-AD0B-05D8EF5FC1F8}" type="presOf" srcId="{8B534F78-1134-40B1-B12B-803E51B2A932}" destId="{FCE5433D-AFDC-4F4F-B955-B4940721D4D6}" srcOrd="0" destOrd="0" presId="urn:microsoft.com/office/officeart/2005/8/layout/cycle4"/>
    <dgm:cxn modelId="{E364EC83-32AB-4BE2-8F77-E1345972B268}" type="presOf" srcId="{C2EA8D09-75C2-4E69-8A17-13343EF39627}" destId="{80308853-463F-45C9-8315-05756761DBF7}" srcOrd="0" destOrd="0" presId="urn:microsoft.com/office/officeart/2005/8/layout/cycle4"/>
    <dgm:cxn modelId="{C6079988-8218-4B31-BE4A-C40F1EA122F1}" type="presOf" srcId="{255DB228-F0A3-4BB1-ACCB-AC872D1A9694}" destId="{AEA9EB69-A629-4E47-B935-082FED50D014}" srcOrd="0" destOrd="0" presId="urn:microsoft.com/office/officeart/2005/8/layout/cycle4"/>
    <dgm:cxn modelId="{F28FDE8C-077A-4863-ACAB-C292DE6D7276}" type="presOf" srcId="{52C5AF80-6CBB-4A03-82A3-9F26DAA6E327}" destId="{904A31E2-306A-44C5-8C17-2A72B3E9043D}" srcOrd="0" destOrd="0" presId="urn:microsoft.com/office/officeart/2005/8/layout/cycle4"/>
    <dgm:cxn modelId="{C824CD8E-B7B1-4860-96B8-23F8A7C9D5ED}" srcId="{255DB228-F0A3-4BB1-ACCB-AC872D1A9694}" destId="{253763A3-F06B-40CF-A392-86249A34978A}" srcOrd="1" destOrd="0" parTransId="{BE4CEA5E-3787-4DF7-AF5E-C946B21FEB81}" sibTransId="{43FB1C9F-BFEA-4A28-B505-C9BC0EE14BC7}"/>
    <dgm:cxn modelId="{64F9DDA2-4CF4-4195-AC06-D290BC9ADAA2}" type="presOf" srcId="{51CC8C7B-F277-445B-81A0-B58D35209943}" destId="{DA3FA841-B02F-4BD2-93A8-FFB6896DF07D}" srcOrd="0" destOrd="0" presId="urn:microsoft.com/office/officeart/2005/8/layout/cycle4"/>
    <dgm:cxn modelId="{E21254B3-F701-4D4D-A328-C2ED130DD639}" type="presOf" srcId="{865EF933-5AB9-4DC1-9CC3-63B54F4BE5F1}" destId="{B253C0B1-7D99-44A0-A821-69D9972FBFD7}" srcOrd="0" destOrd="0" presId="urn:microsoft.com/office/officeart/2005/8/layout/cycle4"/>
    <dgm:cxn modelId="{4BE15DB4-14E0-4C7F-8D3B-B9E580B1A598}" type="presOf" srcId="{8B534F78-1134-40B1-B12B-803E51B2A932}" destId="{624E8FF1-0C16-487D-8471-F2A66594A7ED}" srcOrd="1" destOrd="0" presId="urn:microsoft.com/office/officeart/2005/8/layout/cycle4"/>
    <dgm:cxn modelId="{226ACDC0-379E-4C0C-ACF1-4B79E16F90DF}" srcId="{C2EA8D09-75C2-4E69-8A17-13343EF39627}" destId="{52C5AF80-6CBB-4A03-82A3-9F26DAA6E327}" srcOrd="0" destOrd="0" parTransId="{B247F701-89F0-435D-B0F0-7411E55F8B2F}" sibTransId="{16D882A4-499E-43F9-BC75-8974F825D05E}"/>
    <dgm:cxn modelId="{E5F852C6-8ACF-4DE2-A09F-0F825EC2DC76}" type="presOf" srcId="{72E91ED5-2899-44FE-A498-B0C7213B1165}" destId="{7FEAE005-38BB-493C-A33A-44C229F4FA32}" srcOrd="1" destOrd="0" presId="urn:microsoft.com/office/officeart/2005/8/layout/cycle4"/>
    <dgm:cxn modelId="{37485ECA-A901-4C59-9DCB-73AFED9065D8}" srcId="{51CC8C7B-F277-445B-81A0-B58D35209943}" destId="{72E91ED5-2899-44FE-A498-B0C7213B1165}" srcOrd="0" destOrd="0" parTransId="{16F7E922-873F-4706-A470-66E67D5A65E0}" sibTransId="{5E881AB6-1F2B-4919-A07F-720561D528D0}"/>
    <dgm:cxn modelId="{31C278CA-18B0-4178-9A91-9883B5E9D231}" srcId="{253763A3-F06B-40CF-A392-86249A34978A}" destId="{8B534F78-1134-40B1-B12B-803E51B2A932}" srcOrd="0" destOrd="0" parTransId="{820BAF31-0059-4BB1-8A09-5DB059A7ABF8}" sibTransId="{57250F37-993E-49A1-A0FD-41A124595EBA}"/>
    <dgm:cxn modelId="{8E8CE7D2-31A9-4D27-A221-22D975B6FCB3}" type="presOf" srcId="{64672972-E06E-484B-89F0-1CC9A4BE1692}" destId="{DF9DDEF8-64FB-41CA-A1C4-B184242C19CB}" srcOrd="0" destOrd="0" presId="urn:microsoft.com/office/officeart/2005/8/layout/cycle4"/>
    <dgm:cxn modelId="{3352FAE0-F222-4638-B3FA-42E2FB8E532B}" srcId="{255DB228-F0A3-4BB1-ACCB-AC872D1A9694}" destId="{51CC8C7B-F277-445B-81A0-B58D35209943}" srcOrd="3" destOrd="0" parTransId="{B62792DF-1D6C-4DB5-87E2-38111D6A5603}" sibTransId="{5FD76ED8-694B-4944-A1DA-3BE83998AFE8}"/>
    <dgm:cxn modelId="{960366EB-B192-402B-94FF-83E65207BCE7}" srcId="{255DB228-F0A3-4BB1-ACCB-AC872D1A9694}" destId="{C2EA8D09-75C2-4E69-8A17-13343EF39627}" srcOrd="2" destOrd="0" parTransId="{2DE7ECBA-E44F-4F53-8414-DD2648148455}" sibTransId="{1C50341F-D6E4-4C1D-843B-02075325DE4A}"/>
    <dgm:cxn modelId="{A5EABA17-7371-4ABF-A8DA-1BD79D6F6E11}" type="presParOf" srcId="{AEA9EB69-A629-4E47-B935-082FED50D014}" destId="{41DEB9A8-0384-4C4A-938E-418B60F75250}" srcOrd="0" destOrd="0" presId="urn:microsoft.com/office/officeart/2005/8/layout/cycle4"/>
    <dgm:cxn modelId="{B4F0F4F1-7462-401C-B606-2880C2EE0AD2}" type="presParOf" srcId="{41DEB9A8-0384-4C4A-938E-418B60F75250}" destId="{B1A3E490-FBD8-4BAB-BEFD-C88E965B4A96}" srcOrd="0" destOrd="0" presId="urn:microsoft.com/office/officeart/2005/8/layout/cycle4"/>
    <dgm:cxn modelId="{222FA5B7-2651-41FD-922B-6F1727EEBB79}" type="presParOf" srcId="{B1A3E490-FBD8-4BAB-BEFD-C88E965B4A96}" destId="{B253C0B1-7D99-44A0-A821-69D9972FBFD7}" srcOrd="0" destOrd="0" presId="urn:microsoft.com/office/officeart/2005/8/layout/cycle4"/>
    <dgm:cxn modelId="{F881AFEC-520E-44F4-81E9-B3295A679635}" type="presParOf" srcId="{B1A3E490-FBD8-4BAB-BEFD-C88E965B4A96}" destId="{B5756B2F-776B-467E-8567-FA28355855EE}" srcOrd="1" destOrd="0" presId="urn:microsoft.com/office/officeart/2005/8/layout/cycle4"/>
    <dgm:cxn modelId="{458225C3-AFFE-4E4A-ABC8-1BE08FDE3AB2}" type="presParOf" srcId="{41DEB9A8-0384-4C4A-938E-418B60F75250}" destId="{F54C16E6-3F2F-4E6E-81A7-1D450D62B70A}" srcOrd="1" destOrd="0" presId="urn:microsoft.com/office/officeart/2005/8/layout/cycle4"/>
    <dgm:cxn modelId="{56CE7BA9-F070-465C-8B2D-0D34A80570FB}" type="presParOf" srcId="{F54C16E6-3F2F-4E6E-81A7-1D450D62B70A}" destId="{FCE5433D-AFDC-4F4F-B955-B4940721D4D6}" srcOrd="0" destOrd="0" presId="urn:microsoft.com/office/officeart/2005/8/layout/cycle4"/>
    <dgm:cxn modelId="{EBE70F37-629B-4AE8-8A64-0D5EDB1620A7}" type="presParOf" srcId="{F54C16E6-3F2F-4E6E-81A7-1D450D62B70A}" destId="{624E8FF1-0C16-487D-8471-F2A66594A7ED}" srcOrd="1" destOrd="0" presId="urn:microsoft.com/office/officeart/2005/8/layout/cycle4"/>
    <dgm:cxn modelId="{59AA17E5-8EEC-41A9-9437-FF9057665D8D}" type="presParOf" srcId="{41DEB9A8-0384-4C4A-938E-418B60F75250}" destId="{6E2A918E-0427-408E-B8F5-166962748A57}" srcOrd="2" destOrd="0" presId="urn:microsoft.com/office/officeart/2005/8/layout/cycle4"/>
    <dgm:cxn modelId="{EE84E0F6-2275-4AB3-A95D-1DB6A2BD2629}" type="presParOf" srcId="{6E2A918E-0427-408E-B8F5-166962748A57}" destId="{904A31E2-306A-44C5-8C17-2A72B3E9043D}" srcOrd="0" destOrd="0" presId="urn:microsoft.com/office/officeart/2005/8/layout/cycle4"/>
    <dgm:cxn modelId="{99211D59-AC34-47D1-AE7E-E1C43ED0D267}" type="presParOf" srcId="{6E2A918E-0427-408E-B8F5-166962748A57}" destId="{DBB8829D-7418-4141-A66D-0021E96E71C7}" srcOrd="1" destOrd="0" presId="urn:microsoft.com/office/officeart/2005/8/layout/cycle4"/>
    <dgm:cxn modelId="{F4F4D2D4-49F5-4A8E-A0CE-F6634594D2AF}" type="presParOf" srcId="{41DEB9A8-0384-4C4A-938E-418B60F75250}" destId="{F4F222A0-6226-439A-AF0C-9B6D4B998677}" srcOrd="3" destOrd="0" presId="urn:microsoft.com/office/officeart/2005/8/layout/cycle4"/>
    <dgm:cxn modelId="{1E63DFDB-91B8-460C-971A-499A351EEEA7}" type="presParOf" srcId="{F4F222A0-6226-439A-AF0C-9B6D4B998677}" destId="{4F7D2B64-8785-475F-8243-7871E8ACB619}" srcOrd="0" destOrd="0" presId="urn:microsoft.com/office/officeart/2005/8/layout/cycle4"/>
    <dgm:cxn modelId="{94E50A53-80FF-4D04-9FE9-235371FEB1E0}" type="presParOf" srcId="{F4F222A0-6226-439A-AF0C-9B6D4B998677}" destId="{7FEAE005-38BB-493C-A33A-44C229F4FA32}" srcOrd="1" destOrd="0" presId="urn:microsoft.com/office/officeart/2005/8/layout/cycle4"/>
    <dgm:cxn modelId="{EF290D44-2486-4AA5-A216-C1548DF89335}" type="presParOf" srcId="{41DEB9A8-0384-4C4A-938E-418B60F75250}" destId="{C85AC0F5-904C-42B3-97EB-744EDC99AB16}" srcOrd="4" destOrd="0" presId="urn:microsoft.com/office/officeart/2005/8/layout/cycle4"/>
    <dgm:cxn modelId="{A1D89F8F-71F5-4539-95D5-4693A43C07E5}" type="presParOf" srcId="{AEA9EB69-A629-4E47-B935-082FED50D014}" destId="{469A7DBF-ECD8-47D2-9781-48DE2D1CDB1A}" srcOrd="1" destOrd="0" presId="urn:microsoft.com/office/officeart/2005/8/layout/cycle4"/>
    <dgm:cxn modelId="{A548723E-1285-4563-85CA-BFAA9E6427D8}" type="presParOf" srcId="{469A7DBF-ECD8-47D2-9781-48DE2D1CDB1A}" destId="{DF9DDEF8-64FB-41CA-A1C4-B184242C19CB}" srcOrd="0" destOrd="0" presId="urn:microsoft.com/office/officeart/2005/8/layout/cycle4"/>
    <dgm:cxn modelId="{681E5FD9-894C-457A-A9A2-E27D4967CF60}" type="presParOf" srcId="{469A7DBF-ECD8-47D2-9781-48DE2D1CDB1A}" destId="{13972132-F7E7-4981-AE3A-D5F8E7AD59BC}" srcOrd="1" destOrd="0" presId="urn:microsoft.com/office/officeart/2005/8/layout/cycle4"/>
    <dgm:cxn modelId="{B4D38BBC-4FF7-4BF0-B6BC-595B37CF6695}" type="presParOf" srcId="{469A7DBF-ECD8-47D2-9781-48DE2D1CDB1A}" destId="{80308853-463F-45C9-8315-05756761DBF7}" srcOrd="2" destOrd="0" presId="urn:microsoft.com/office/officeart/2005/8/layout/cycle4"/>
    <dgm:cxn modelId="{0C52F417-8665-4070-A9E2-834A7187CF75}" type="presParOf" srcId="{469A7DBF-ECD8-47D2-9781-48DE2D1CDB1A}" destId="{DA3FA841-B02F-4BD2-93A8-FFB6896DF07D}" srcOrd="3" destOrd="0" presId="urn:microsoft.com/office/officeart/2005/8/layout/cycle4"/>
    <dgm:cxn modelId="{FD27CD07-2E68-4276-9DB1-EE7AEAA16012}" type="presParOf" srcId="{469A7DBF-ECD8-47D2-9781-48DE2D1CDB1A}" destId="{D52546EB-8F3C-47F0-950A-97DB4BB33FAC}" srcOrd="4" destOrd="0" presId="urn:microsoft.com/office/officeart/2005/8/layout/cycle4"/>
    <dgm:cxn modelId="{D5FD662C-18E7-4160-B2D3-CB7B97A34851}" type="presParOf" srcId="{AEA9EB69-A629-4E47-B935-082FED50D014}" destId="{6CE4AC95-6B12-4173-8D90-9DAEDCCBFFA7}" srcOrd="2" destOrd="0" presId="urn:microsoft.com/office/officeart/2005/8/layout/cycle4"/>
    <dgm:cxn modelId="{92AEB47C-4BF4-41B9-8BEB-88B75453DA7E}" type="presParOf" srcId="{AEA9EB69-A629-4E47-B935-082FED50D014}" destId="{6F421184-93BD-4FD5-B1E4-82AD7525764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A31E2-306A-44C5-8C17-2A72B3E9043D}">
      <dsp:nvSpPr>
        <dsp:cNvPr id="0" name=""/>
        <dsp:cNvSpPr/>
      </dsp:nvSpPr>
      <dsp:spPr>
        <a:xfrm>
          <a:off x="4014081" y="2639645"/>
          <a:ext cx="1917624" cy="124218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You file a claim</a:t>
          </a:r>
        </a:p>
      </dsp:txBody>
      <dsp:txXfrm>
        <a:off x="4616655" y="2977478"/>
        <a:ext cx="1287763" cy="877065"/>
      </dsp:txXfrm>
    </dsp:sp>
    <dsp:sp modelId="{4F7D2B64-8785-475F-8243-7871E8ACB619}">
      <dsp:nvSpPr>
        <dsp:cNvPr id="0" name=""/>
        <dsp:cNvSpPr/>
      </dsp:nvSpPr>
      <dsp:spPr>
        <a:xfrm>
          <a:off x="885325" y="2639645"/>
          <a:ext cx="1917624" cy="124218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Insurance company cuts you a check</a:t>
          </a:r>
        </a:p>
      </dsp:txBody>
      <dsp:txXfrm>
        <a:off x="912612" y="2977478"/>
        <a:ext cx="1287763" cy="877065"/>
      </dsp:txXfrm>
    </dsp:sp>
    <dsp:sp modelId="{FCE5433D-AFDC-4F4F-B955-B4940721D4D6}">
      <dsp:nvSpPr>
        <dsp:cNvPr id="0" name=""/>
        <dsp:cNvSpPr/>
      </dsp:nvSpPr>
      <dsp:spPr>
        <a:xfrm>
          <a:off x="4014081" y="0"/>
          <a:ext cx="1917624" cy="124218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A covered event happens</a:t>
          </a:r>
        </a:p>
      </dsp:txBody>
      <dsp:txXfrm>
        <a:off x="4616655" y="27287"/>
        <a:ext cx="1287763" cy="877065"/>
      </dsp:txXfrm>
    </dsp:sp>
    <dsp:sp modelId="{B253C0B1-7D99-44A0-A821-69D9972FBFD7}">
      <dsp:nvSpPr>
        <dsp:cNvPr id="0" name=""/>
        <dsp:cNvSpPr/>
      </dsp:nvSpPr>
      <dsp:spPr>
        <a:xfrm>
          <a:off x="885325" y="0"/>
          <a:ext cx="1917624" cy="124218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You pay premiums</a:t>
          </a:r>
        </a:p>
      </dsp:txBody>
      <dsp:txXfrm>
        <a:off x="912612" y="27287"/>
        <a:ext cx="1287763" cy="877065"/>
      </dsp:txXfrm>
    </dsp:sp>
    <dsp:sp modelId="{DF9DDEF8-64FB-41CA-A1C4-B184242C19CB}">
      <dsp:nvSpPr>
        <dsp:cNvPr id="0" name=""/>
        <dsp:cNvSpPr/>
      </dsp:nvSpPr>
      <dsp:spPr>
        <a:xfrm>
          <a:off x="1688864" y="221264"/>
          <a:ext cx="1680832" cy="1680832"/>
        </a:xfrm>
        <a:prstGeom prst="pieWedg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Step 1</a:t>
          </a:r>
        </a:p>
      </dsp:txBody>
      <dsp:txXfrm>
        <a:off x="2181168" y="713568"/>
        <a:ext cx="1188528" cy="1188528"/>
      </dsp:txXfrm>
    </dsp:sp>
    <dsp:sp modelId="{13972132-F7E7-4981-AE3A-D5F8E7AD59BC}">
      <dsp:nvSpPr>
        <dsp:cNvPr id="0" name=""/>
        <dsp:cNvSpPr/>
      </dsp:nvSpPr>
      <dsp:spPr>
        <a:xfrm rot="5400000">
          <a:off x="3447334" y="221264"/>
          <a:ext cx="1680832" cy="1680832"/>
        </a:xfrm>
        <a:prstGeom prst="pieWedg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Step 2</a:t>
          </a:r>
        </a:p>
      </dsp:txBody>
      <dsp:txXfrm rot="-5400000">
        <a:off x="3447334" y="713568"/>
        <a:ext cx="1188528" cy="1188528"/>
      </dsp:txXfrm>
    </dsp:sp>
    <dsp:sp modelId="{80308853-463F-45C9-8315-05756761DBF7}">
      <dsp:nvSpPr>
        <dsp:cNvPr id="0" name=""/>
        <dsp:cNvSpPr/>
      </dsp:nvSpPr>
      <dsp:spPr>
        <a:xfrm rot="10800000">
          <a:off x="3447334" y="1979733"/>
          <a:ext cx="1680832" cy="1680832"/>
        </a:xfrm>
        <a:prstGeom prst="pieWedg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Step 3</a:t>
          </a:r>
        </a:p>
      </dsp:txBody>
      <dsp:txXfrm rot="10800000">
        <a:off x="3447334" y="1979733"/>
        <a:ext cx="1188528" cy="1188528"/>
      </dsp:txXfrm>
    </dsp:sp>
    <dsp:sp modelId="{DA3FA841-B02F-4BD2-93A8-FFB6896DF07D}">
      <dsp:nvSpPr>
        <dsp:cNvPr id="0" name=""/>
        <dsp:cNvSpPr/>
      </dsp:nvSpPr>
      <dsp:spPr>
        <a:xfrm rot="16200000">
          <a:off x="1688864" y="1979733"/>
          <a:ext cx="1680832" cy="1680832"/>
        </a:xfrm>
        <a:prstGeom prst="pieWedg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Step 4</a:t>
          </a:r>
        </a:p>
      </dsp:txBody>
      <dsp:txXfrm rot="5400000">
        <a:off x="2181168" y="1979733"/>
        <a:ext cx="1188528" cy="1188528"/>
      </dsp:txXfrm>
    </dsp:sp>
    <dsp:sp modelId="{6CE4AC95-6B12-4173-8D90-9DAEDCCBFFA7}">
      <dsp:nvSpPr>
        <dsp:cNvPr id="0" name=""/>
        <dsp:cNvSpPr/>
      </dsp:nvSpPr>
      <dsp:spPr>
        <a:xfrm>
          <a:off x="3118349" y="1591550"/>
          <a:ext cx="580333" cy="504638"/>
        </a:xfrm>
        <a:prstGeom prst="circular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421184-93BD-4FD5-B1E4-82AD75257649}">
      <dsp:nvSpPr>
        <dsp:cNvPr id="0" name=""/>
        <dsp:cNvSpPr/>
      </dsp:nvSpPr>
      <dsp:spPr>
        <a:xfrm rot="10800000">
          <a:off x="3118349" y="1785642"/>
          <a:ext cx="580333" cy="504638"/>
        </a:xfrm>
        <a:prstGeom prst="circular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BF48-0005-E8F0-299E-8755D62268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3520B2-1128-DD70-8D78-78F756E8EC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DB9FB3-643E-CB81-B029-3796842400C3}"/>
              </a:ext>
            </a:extLst>
          </p:cNvPr>
          <p:cNvSpPr>
            <a:spLocks noGrp="1"/>
          </p:cNvSpPr>
          <p:nvPr>
            <p:ph type="dt" sz="half" idx="10"/>
          </p:nvPr>
        </p:nvSpPr>
        <p:spPr/>
        <p:txBody>
          <a:bodyPr/>
          <a:lstStyle/>
          <a:p>
            <a:fld id="{C7756E7F-1B2C-4018-8409-09A951A5E102}" type="datetimeFigureOut">
              <a:rPr lang="en-US" smtClean="0"/>
              <a:t>9/21/2025</a:t>
            </a:fld>
            <a:endParaRPr lang="en-US"/>
          </a:p>
        </p:txBody>
      </p:sp>
      <p:sp>
        <p:nvSpPr>
          <p:cNvPr id="5" name="Footer Placeholder 4">
            <a:extLst>
              <a:ext uri="{FF2B5EF4-FFF2-40B4-BE49-F238E27FC236}">
                <a16:creationId xmlns:a16="http://schemas.microsoft.com/office/drawing/2014/main" id="{25D7C859-25A7-B4C5-C42B-C2BDEB04DF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B7062-D6DE-8FAA-759F-35FEF0D50711}"/>
              </a:ext>
            </a:extLst>
          </p:cNvPr>
          <p:cNvSpPr>
            <a:spLocks noGrp="1"/>
          </p:cNvSpPr>
          <p:nvPr>
            <p:ph type="sldNum" sz="quarter" idx="12"/>
          </p:nvPr>
        </p:nvSpPr>
        <p:spPr/>
        <p:txBody>
          <a:bodyPr/>
          <a:lstStyle/>
          <a:p>
            <a:fld id="{9E250A49-6C7E-47AF-B46A-D3D98CFCC9FD}" type="slidenum">
              <a:rPr lang="en-US" smtClean="0"/>
              <a:t>‹#›</a:t>
            </a:fld>
            <a:endParaRPr lang="en-US"/>
          </a:p>
        </p:txBody>
      </p:sp>
    </p:spTree>
    <p:extLst>
      <p:ext uri="{BB962C8B-B14F-4D97-AF65-F5344CB8AC3E}">
        <p14:creationId xmlns:p14="http://schemas.microsoft.com/office/powerpoint/2010/main" val="2408508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57115-B812-9B05-A5AB-643D75B8F0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540E93-3F13-BEC6-6AC7-097500F572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B16DFD-149A-27BE-4B01-F9F4C01D99F9}"/>
              </a:ext>
            </a:extLst>
          </p:cNvPr>
          <p:cNvSpPr>
            <a:spLocks noGrp="1"/>
          </p:cNvSpPr>
          <p:nvPr>
            <p:ph type="dt" sz="half" idx="10"/>
          </p:nvPr>
        </p:nvSpPr>
        <p:spPr/>
        <p:txBody>
          <a:bodyPr/>
          <a:lstStyle/>
          <a:p>
            <a:fld id="{C7756E7F-1B2C-4018-8409-09A951A5E102}" type="datetimeFigureOut">
              <a:rPr lang="en-US" smtClean="0"/>
              <a:t>9/21/2025</a:t>
            </a:fld>
            <a:endParaRPr lang="en-US"/>
          </a:p>
        </p:txBody>
      </p:sp>
      <p:sp>
        <p:nvSpPr>
          <p:cNvPr id="5" name="Footer Placeholder 4">
            <a:extLst>
              <a:ext uri="{FF2B5EF4-FFF2-40B4-BE49-F238E27FC236}">
                <a16:creationId xmlns:a16="http://schemas.microsoft.com/office/drawing/2014/main" id="{48E8BFF4-36FC-9AC8-0AFA-7724B8617A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96A3F9-6E92-C94E-4D4A-649E7A25F122}"/>
              </a:ext>
            </a:extLst>
          </p:cNvPr>
          <p:cNvSpPr>
            <a:spLocks noGrp="1"/>
          </p:cNvSpPr>
          <p:nvPr>
            <p:ph type="sldNum" sz="quarter" idx="12"/>
          </p:nvPr>
        </p:nvSpPr>
        <p:spPr/>
        <p:txBody>
          <a:bodyPr/>
          <a:lstStyle/>
          <a:p>
            <a:fld id="{9E250A49-6C7E-47AF-B46A-D3D98CFCC9FD}" type="slidenum">
              <a:rPr lang="en-US" smtClean="0"/>
              <a:t>‹#›</a:t>
            </a:fld>
            <a:endParaRPr lang="en-US"/>
          </a:p>
        </p:txBody>
      </p:sp>
    </p:spTree>
    <p:extLst>
      <p:ext uri="{BB962C8B-B14F-4D97-AF65-F5344CB8AC3E}">
        <p14:creationId xmlns:p14="http://schemas.microsoft.com/office/powerpoint/2010/main" val="1309589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72F566-0060-51B9-BEAD-3C325B6759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89D407-5F3A-7B4E-6846-11B89B0F34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516624-7C38-EA03-B6D3-3A6F9D541F18}"/>
              </a:ext>
            </a:extLst>
          </p:cNvPr>
          <p:cNvSpPr>
            <a:spLocks noGrp="1"/>
          </p:cNvSpPr>
          <p:nvPr>
            <p:ph type="dt" sz="half" idx="10"/>
          </p:nvPr>
        </p:nvSpPr>
        <p:spPr/>
        <p:txBody>
          <a:bodyPr/>
          <a:lstStyle/>
          <a:p>
            <a:fld id="{C7756E7F-1B2C-4018-8409-09A951A5E102}" type="datetimeFigureOut">
              <a:rPr lang="en-US" smtClean="0"/>
              <a:t>9/21/2025</a:t>
            </a:fld>
            <a:endParaRPr lang="en-US"/>
          </a:p>
        </p:txBody>
      </p:sp>
      <p:sp>
        <p:nvSpPr>
          <p:cNvPr id="5" name="Footer Placeholder 4">
            <a:extLst>
              <a:ext uri="{FF2B5EF4-FFF2-40B4-BE49-F238E27FC236}">
                <a16:creationId xmlns:a16="http://schemas.microsoft.com/office/drawing/2014/main" id="{4F6BF814-D833-7BE6-5FCA-178D64BAF8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2CFD31-05D6-9E4E-DCDB-1913F8DC041D}"/>
              </a:ext>
            </a:extLst>
          </p:cNvPr>
          <p:cNvSpPr>
            <a:spLocks noGrp="1"/>
          </p:cNvSpPr>
          <p:nvPr>
            <p:ph type="sldNum" sz="quarter" idx="12"/>
          </p:nvPr>
        </p:nvSpPr>
        <p:spPr/>
        <p:txBody>
          <a:bodyPr/>
          <a:lstStyle/>
          <a:p>
            <a:fld id="{9E250A49-6C7E-47AF-B46A-D3D98CFCC9FD}" type="slidenum">
              <a:rPr lang="en-US" smtClean="0"/>
              <a:t>‹#›</a:t>
            </a:fld>
            <a:endParaRPr lang="en-US"/>
          </a:p>
        </p:txBody>
      </p:sp>
    </p:spTree>
    <p:extLst>
      <p:ext uri="{BB962C8B-B14F-4D97-AF65-F5344CB8AC3E}">
        <p14:creationId xmlns:p14="http://schemas.microsoft.com/office/powerpoint/2010/main" val="2411425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FFDC2-A581-A2B9-CC1F-56FC2272F9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9CD16B-ECFF-1DD0-46CD-6C607AD1C3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BE2BF2-DE9C-4E53-0467-0C8D9A660FAA}"/>
              </a:ext>
            </a:extLst>
          </p:cNvPr>
          <p:cNvSpPr>
            <a:spLocks noGrp="1"/>
          </p:cNvSpPr>
          <p:nvPr>
            <p:ph type="dt" sz="half" idx="10"/>
          </p:nvPr>
        </p:nvSpPr>
        <p:spPr/>
        <p:txBody>
          <a:bodyPr/>
          <a:lstStyle/>
          <a:p>
            <a:fld id="{C7756E7F-1B2C-4018-8409-09A951A5E102}" type="datetimeFigureOut">
              <a:rPr lang="en-US" smtClean="0"/>
              <a:t>9/21/2025</a:t>
            </a:fld>
            <a:endParaRPr lang="en-US"/>
          </a:p>
        </p:txBody>
      </p:sp>
      <p:sp>
        <p:nvSpPr>
          <p:cNvPr id="5" name="Footer Placeholder 4">
            <a:extLst>
              <a:ext uri="{FF2B5EF4-FFF2-40B4-BE49-F238E27FC236}">
                <a16:creationId xmlns:a16="http://schemas.microsoft.com/office/drawing/2014/main" id="{6E8CA6E2-BCFB-839B-7F8C-7C13A43776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BF375E-F1BD-9A31-F9A8-6726E32E507F}"/>
              </a:ext>
            </a:extLst>
          </p:cNvPr>
          <p:cNvSpPr>
            <a:spLocks noGrp="1"/>
          </p:cNvSpPr>
          <p:nvPr>
            <p:ph type="sldNum" sz="quarter" idx="12"/>
          </p:nvPr>
        </p:nvSpPr>
        <p:spPr/>
        <p:txBody>
          <a:bodyPr/>
          <a:lstStyle/>
          <a:p>
            <a:fld id="{9E250A49-6C7E-47AF-B46A-D3D98CFCC9FD}" type="slidenum">
              <a:rPr lang="en-US" smtClean="0"/>
              <a:t>‹#›</a:t>
            </a:fld>
            <a:endParaRPr lang="en-US"/>
          </a:p>
        </p:txBody>
      </p:sp>
    </p:spTree>
    <p:extLst>
      <p:ext uri="{BB962C8B-B14F-4D97-AF65-F5344CB8AC3E}">
        <p14:creationId xmlns:p14="http://schemas.microsoft.com/office/powerpoint/2010/main" val="727493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2B486-07C1-19F9-A4A1-0E011C30DC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E562B5-4A20-657D-A503-CDDC95B551A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768B97-148F-9025-FD76-7D9229C2AF21}"/>
              </a:ext>
            </a:extLst>
          </p:cNvPr>
          <p:cNvSpPr>
            <a:spLocks noGrp="1"/>
          </p:cNvSpPr>
          <p:nvPr>
            <p:ph type="dt" sz="half" idx="10"/>
          </p:nvPr>
        </p:nvSpPr>
        <p:spPr/>
        <p:txBody>
          <a:bodyPr/>
          <a:lstStyle/>
          <a:p>
            <a:fld id="{C7756E7F-1B2C-4018-8409-09A951A5E102}" type="datetimeFigureOut">
              <a:rPr lang="en-US" smtClean="0"/>
              <a:t>9/21/2025</a:t>
            </a:fld>
            <a:endParaRPr lang="en-US"/>
          </a:p>
        </p:txBody>
      </p:sp>
      <p:sp>
        <p:nvSpPr>
          <p:cNvPr id="5" name="Footer Placeholder 4">
            <a:extLst>
              <a:ext uri="{FF2B5EF4-FFF2-40B4-BE49-F238E27FC236}">
                <a16:creationId xmlns:a16="http://schemas.microsoft.com/office/drawing/2014/main" id="{948E8B0E-F982-D4A8-D7EF-3E7D236ED7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CACA3-4DF4-1DFB-51FA-7EC2A8053ACE}"/>
              </a:ext>
            </a:extLst>
          </p:cNvPr>
          <p:cNvSpPr>
            <a:spLocks noGrp="1"/>
          </p:cNvSpPr>
          <p:nvPr>
            <p:ph type="sldNum" sz="quarter" idx="12"/>
          </p:nvPr>
        </p:nvSpPr>
        <p:spPr/>
        <p:txBody>
          <a:bodyPr/>
          <a:lstStyle/>
          <a:p>
            <a:fld id="{9E250A49-6C7E-47AF-B46A-D3D98CFCC9FD}" type="slidenum">
              <a:rPr lang="en-US" smtClean="0"/>
              <a:t>‹#›</a:t>
            </a:fld>
            <a:endParaRPr lang="en-US"/>
          </a:p>
        </p:txBody>
      </p:sp>
    </p:spTree>
    <p:extLst>
      <p:ext uri="{BB962C8B-B14F-4D97-AF65-F5344CB8AC3E}">
        <p14:creationId xmlns:p14="http://schemas.microsoft.com/office/powerpoint/2010/main" val="299588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E19E4-1BC7-3CD4-2D38-B7456A9E7F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881FB9-B285-C04A-DEC3-D6307C00CF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B0E5C7-8658-C026-830A-D11AC88E13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4C1CB8-13B7-AB58-52C8-6BE528C39CAF}"/>
              </a:ext>
            </a:extLst>
          </p:cNvPr>
          <p:cNvSpPr>
            <a:spLocks noGrp="1"/>
          </p:cNvSpPr>
          <p:nvPr>
            <p:ph type="dt" sz="half" idx="10"/>
          </p:nvPr>
        </p:nvSpPr>
        <p:spPr/>
        <p:txBody>
          <a:bodyPr/>
          <a:lstStyle/>
          <a:p>
            <a:fld id="{C7756E7F-1B2C-4018-8409-09A951A5E102}" type="datetimeFigureOut">
              <a:rPr lang="en-US" smtClean="0"/>
              <a:t>9/21/2025</a:t>
            </a:fld>
            <a:endParaRPr lang="en-US"/>
          </a:p>
        </p:txBody>
      </p:sp>
      <p:sp>
        <p:nvSpPr>
          <p:cNvPr id="6" name="Footer Placeholder 5">
            <a:extLst>
              <a:ext uri="{FF2B5EF4-FFF2-40B4-BE49-F238E27FC236}">
                <a16:creationId xmlns:a16="http://schemas.microsoft.com/office/drawing/2014/main" id="{0F6C351F-DB65-B728-FF3A-6B54301120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2248D3-E152-3E32-D1ED-CFF653AE14EC}"/>
              </a:ext>
            </a:extLst>
          </p:cNvPr>
          <p:cNvSpPr>
            <a:spLocks noGrp="1"/>
          </p:cNvSpPr>
          <p:nvPr>
            <p:ph type="sldNum" sz="quarter" idx="12"/>
          </p:nvPr>
        </p:nvSpPr>
        <p:spPr/>
        <p:txBody>
          <a:bodyPr/>
          <a:lstStyle/>
          <a:p>
            <a:fld id="{9E250A49-6C7E-47AF-B46A-D3D98CFCC9FD}" type="slidenum">
              <a:rPr lang="en-US" smtClean="0"/>
              <a:t>‹#›</a:t>
            </a:fld>
            <a:endParaRPr lang="en-US"/>
          </a:p>
        </p:txBody>
      </p:sp>
    </p:spTree>
    <p:extLst>
      <p:ext uri="{BB962C8B-B14F-4D97-AF65-F5344CB8AC3E}">
        <p14:creationId xmlns:p14="http://schemas.microsoft.com/office/powerpoint/2010/main" val="1674314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AFC7-1C18-4690-7DBB-61A57CE368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ABBF15-1AF5-EE9F-70F6-A576222EA8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35F344-78AC-D27E-05E6-E9ED30D194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5E9227-D03B-0090-2B86-C4A19FF1AE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091BF8-9111-439A-3442-61F990FFCD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ACBCF3-D576-EB16-2E74-71422A153FB2}"/>
              </a:ext>
            </a:extLst>
          </p:cNvPr>
          <p:cNvSpPr>
            <a:spLocks noGrp="1"/>
          </p:cNvSpPr>
          <p:nvPr>
            <p:ph type="dt" sz="half" idx="10"/>
          </p:nvPr>
        </p:nvSpPr>
        <p:spPr/>
        <p:txBody>
          <a:bodyPr/>
          <a:lstStyle/>
          <a:p>
            <a:fld id="{C7756E7F-1B2C-4018-8409-09A951A5E102}" type="datetimeFigureOut">
              <a:rPr lang="en-US" smtClean="0"/>
              <a:t>9/21/2025</a:t>
            </a:fld>
            <a:endParaRPr lang="en-US"/>
          </a:p>
        </p:txBody>
      </p:sp>
      <p:sp>
        <p:nvSpPr>
          <p:cNvPr id="8" name="Footer Placeholder 7">
            <a:extLst>
              <a:ext uri="{FF2B5EF4-FFF2-40B4-BE49-F238E27FC236}">
                <a16:creationId xmlns:a16="http://schemas.microsoft.com/office/drawing/2014/main" id="{31256AD8-7AC4-57A4-27CB-BF6F580DA1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F63D32-3A07-5B78-3747-310750751C20}"/>
              </a:ext>
            </a:extLst>
          </p:cNvPr>
          <p:cNvSpPr>
            <a:spLocks noGrp="1"/>
          </p:cNvSpPr>
          <p:nvPr>
            <p:ph type="sldNum" sz="quarter" idx="12"/>
          </p:nvPr>
        </p:nvSpPr>
        <p:spPr/>
        <p:txBody>
          <a:bodyPr/>
          <a:lstStyle/>
          <a:p>
            <a:fld id="{9E250A49-6C7E-47AF-B46A-D3D98CFCC9FD}" type="slidenum">
              <a:rPr lang="en-US" smtClean="0"/>
              <a:t>‹#›</a:t>
            </a:fld>
            <a:endParaRPr lang="en-US"/>
          </a:p>
        </p:txBody>
      </p:sp>
    </p:spTree>
    <p:extLst>
      <p:ext uri="{BB962C8B-B14F-4D97-AF65-F5344CB8AC3E}">
        <p14:creationId xmlns:p14="http://schemas.microsoft.com/office/powerpoint/2010/main" val="3703835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84436-6976-681F-6A26-F5E8981573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0CD2A5-9E0D-868C-5A9C-4A1352BBDBFE}"/>
              </a:ext>
            </a:extLst>
          </p:cNvPr>
          <p:cNvSpPr>
            <a:spLocks noGrp="1"/>
          </p:cNvSpPr>
          <p:nvPr>
            <p:ph type="dt" sz="half" idx="10"/>
          </p:nvPr>
        </p:nvSpPr>
        <p:spPr/>
        <p:txBody>
          <a:bodyPr/>
          <a:lstStyle/>
          <a:p>
            <a:fld id="{C7756E7F-1B2C-4018-8409-09A951A5E102}" type="datetimeFigureOut">
              <a:rPr lang="en-US" smtClean="0"/>
              <a:t>9/21/2025</a:t>
            </a:fld>
            <a:endParaRPr lang="en-US"/>
          </a:p>
        </p:txBody>
      </p:sp>
      <p:sp>
        <p:nvSpPr>
          <p:cNvPr id="4" name="Footer Placeholder 3">
            <a:extLst>
              <a:ext uri="{FF2B5EF4-FFF2-40B4-BE49-F238E27FC236}">
                <a16:creationId xmlns:a16="http://schemas.microsoft.com/office/drawing/2014/main" id="{0661DAA5-6D21-9EDA-7C37-34E5853A80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EDF5A3-34BA-BC4E-0E96-449C00FE02BB}"/>
              </a:ext>
            </a:extLst>
          </p:cNvPr>
          <p:cNvSpPr>
            <a:spLocks noGrp="1"/>
          </p:cNvSpPr>
          <p:nvPr>
            <p:ph type="sldNum" sz="quarter" idx="12"/>
          </p:nvPr>
        </p:nvSpPr>
        <p:spPr/>
        <p:txBody>
          <a:bodyPr/>
          <a:lstStyle/>
          <a:p>
            <a:fld id="{9E250A49-6C7E-47AF-B46A-D3D98CFCC9FD}" type="slidenum">
              <a:rPr lang="en-US" smtClean="0"/>
              <a:t>‹#›</a:t>
            </a:fld>
            <a:endParaRPr lang="en-US"/>
          </a:p>
        </p:txBody>
      </p:sp>
    </p:spTree>
    <p:extLst>
      <p:ext uri="{BB962C8B-B14F-4D97-AF65-F5344CB8AC3E}">
        <p14:creationId xmlns:p14="http://schemas.microsoft.com/office/powerpoint/2010/main" val="412868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1B5137-5C42-86DC-DAC6-94641C44F009}"/>
              </a:ext>
            </a:extLst>
          </p:cNvPr>
          <p:cNvSpPr>
            <a:spLocks noGrp="1"/>
          </p:cNvSpPr>
          <p:nvPr>
            <p:ph type="dt" sz="half" idx="10"/>
          </p:nvPr>
        </p:nvSpPr>
        <p:spPr/>
        <p:txBody>
          <a:bodyPr/>
          <a:lstStyle/>
          <a:p>
            <a:fld id="{C7756E7F-1B2C-4018-8409-09A951A5E102}" type="datetimeFigureOut">
              <a:rPr lang="en-US" smtClean="0"/>
              <a:t>9/21/2025</a:t>
            </a:fld>
            <a:endParaRPr lang="en-US"/>
          </a:p>
        </p:txBody>
      </p:sp>
      <p:sp>
        <p:nvSpPr>
          <p:cNvPr id="3" name="Footer Placeholder 2">
            <a:extLst>
              <a:ext uri="{FF2B5EF4-FFF2-40B4-BE49-F238E27FC236}">
                <a16:creationId xmlns:a16="http://schemas.microsoft.com/office/drawing/2014/main" id="{CC0C961F-C86D-D45B-F90E-1E7E70EF00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3A6039-AD18-55AF-519F-7CA4607AD39D}"/>
              </a:ext>
            </a:extLst>
          </p:cNvPr>
          <p:cNvSpPr>
            <a:spLocks noGrp="1"/>
          </p:cNvSpPr>
          <p:nvPr>
            <p:ph type="sldNum" sz="quarter" idx="12"/>
          </p:nvPr>
        </p:nvSpPr>
        <p:spPr/>
        <p:txBody>
          <a:bodyPr/>
          <a:lstStyle/>
          <a:p>
            <a:fld id="{9E250A49-6C7E-47AF-B46A-D3D98CFCC9FD}" type="slidenum">
              <a:rPr lang="en-US" smtClean="0"/>
              <a:t>‹#›</a:t>
            </a:fld>
            <a:endParaRPr lang="en-US"/>
          </a:p>
        </p:txBody>
      </p:sp>
    </p:spTree>
    <p:extLst>
      <p:ext uri="{BB962C8B-B14F-4D97-AF65-F5344CB8AC3E}">
        <p14:creationId xmlns:p14="http://schemas.microsoft.com/office/powerpoint/2010/main" val="4258995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0B7CF-D386-FC9B-87B4-6662D520B3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4BDE7A-F35F-CC77-E6EB-7D864B51B1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E95F77-C159-AFA4-93B9-AB0C1BC86E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F5B4E3-F11C-7945-144A-A234D355A99D}"/>
              </a:ext>
            </a:extLst>
          </p:cNvPr>
          <p:cNvSpPr>
            <a:spLocks noGrp="1"/>
          </p:cNvSpPr>
          <p:nvPr>
            <p:ph type="dt" sz="half" idx="10"/>
          </p:nvPr>
        </p:nvSpPr>
        <p:spPr/>
        <p:txBody>
          <a:bodyPr/>
          <a:lstStyle/>
          <a:p>
            <a:fld id="{C7756E7F-1B2C-4018-8409-09A951A5E102}" type="datetimeFigureOut">
              <a:rPr lang="en-US" smtClean="0"/>
              <a:t>9/21/2025</a:t>
            </a:fld>
            <a:endParaRPr lang="en-US"/>
          </a:p>
        </p:txBody>
      </p:sp>
      <p:sp>
        <p:nvSpPr>
          <p:cNvPr id="6" name="Footer Placeholder 5">
            <a:extLst>
              <a:ext uri="{FF2B5EF4-FFF2-40B4-BE49-F238E27FC236}">
                <a16:creationId xmlns:a16="http://schemas.microsoft.com/office/drawing/2014/main" id="{2F2A5DB1-8744-CE85-0053-1D516B5A6E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CF5D08-4153-D70A-A5E6-E80D5324CF6C}"/>
              </a:ext>
            </a:extLst>
          </p:cNvPr>
          <p:cNvSpPr>
            <a:spLocks noGrp="1"/>
          </p:cNvSpPr>
          <p:nvPr>
            <p:ph type="sldNum" sz="quarter" idx="12"/>
          </p:nvPr>
        </p:nvSpPr>
        <p:spPr/>
        <p:txBody>
          <a:bodyPr/>
          <a:lstStyle/>
          <a:p>
            <a:fld id="{9E250A49-6C7E-47AF-B46A-D3D98CFCC9FD}" type="slidenum">
              <a:rPr lang="en-US" smtClean="0"/>
              <a:t>‹#›</a:t>
            </a:fld>
            <a:endParaRPr lang="en-US"/>
          </a:p>
        </p:txBody>
      </p:sp>
    </p:spTree>
    <p:extLst>
      <p:ext uri="{BB962C8B-B14F-4D97-AF65-F5344CB8AC3E}">
        <p14:creationId xmlns:p14="http://schemas.microsoft.com/office/powerpoint/2010/main" val="611402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0A768-54C0-A1E7-7800-959D55E80F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D99FF8-2B0E-4236-707D-AD8FB3FDF8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9255AE-4F17-2F60-C88D-3087A410F0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E7B120-F737-A991-DCE4-454AA25C7C34}"/>
              </a:ext>
            </a:extLst>
          </p:cNvPr>
          <p:cNvSpPr>
            <a:spLocks noGrp="1"/>
          </p:cNvSpPr>
          <p:nvPr>
            <p:ph type="dt" sz="half" idx="10"/>
          </p:nvPr>
        </p:nvSpPr>
        <p:spPr/>
        <p:txBody>
          <a:bodyPr/>
          <a:lstStyle/>
          <a:p>
            <a:fld id="{C7756E7F-1B2C-4018-8409-09A951A5E102}" type="datetimeFigureOut">
              <a:rPr lang="en-US" smtClean="0"/>
              <a:t>9/21/2025</a:t>
            </a:fld>
            <a:endParaRPr lang="en-US"/>
          </a:p>
        </p:txBody>
      </p:sp>
      <p:sp>
        <p:nvSpPr>
          <p:cNvPr id="6" name="Footer Placeholder 5">
            <a:extLst>
              <a:ext uri="{FF2B5EF4-FFF2-40B4-BE49-F238E27FC236}">
                <a16:creationId xmlns:a16="http://schemas.microsoft.com/office/drawing/2014/main" id="{6AE27CCE-4B18-3788-F4A0-1EF5749382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677430-202D-F61F-9705-435CE9C5EED4}"/>
              </a:ext>
            </a:extLst>
          </p:cNvPr>
          <p:cNvSpPr>
            <a:spLocks noGrp="1"/>
          </p:cNvSpPr>
          <p:nvPr>
            <p:ph type="sldNum" sz="quarter" idx="12"/>
          </p:nvPr>
        </p:nvSpPr>
        <p:spPr/>
        <p:txBody>
          <a:bodyPr/>
          <a:lstStyle/>
          <a:p>
            <a:fld id="{9E250A49-6C7E-47AF-B46A-D3D98CFCC9FD}" type="slidenum">
              <a:rPr lang="en-US" smtClean="0"/>
              <a:t>‹#›</a:t>
            </a:fld>
            <a:endParaRPr lang="en-US"/>
          </a:p>
        </p:txBody>
      </p:sp>
    </p:spTree>
    <p:extLst>
      <p:ext uri="{BB962C8B-B14F-4D97-AF65-F5344CB8AC3E}">
        <p14:creationId xmlns:p14="http://schemas.microsoft.com/office/powerpoint/2010/main" val="3792549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0F76C3-421F-DF91-0397-6C1883D5AD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0AC1D8-94CC-B2E1-0FC3-50C542A612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68DEC3-A15C-2655-97BA-A93E5D0BAC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756E7F-1B2C-4018-8409-09A951A5E102}" type="datetimeFigureOut">
              <a:rPr lang="en-US" smtClean="0"/>
              <a:t>9/21/2025</a:t>
            </a:fld>
            <a:endParaRPr lang="en-US"/>
          </a:p>
        </p:txBody>
      </p:sp>
      <p:sp>
        <p:nvSpPr>
          <p:cNvPr id="5" name="Footer Placeholder 4">
            <a:extLst>
              <a:ext uri="{FF2B5EF4-FFF2-40B4-BE49-F238E27FC236}">
                <a16:creationId xmlns:a16="http://schemas.microsoft.com/office/drawing/2014/main" id="{4CF56B8D-CA28-3AC7-E2CC-EA5B20EC77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B4A5B13-027F-9379-8BC4-A8AA072902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E250A49-6C7E-47AF-B46A-D3D98CFCC9FD}" type="slidenum">
              <a:rPr lang="en-US" smtClean="0"/>
              <a:t>‹#›</a:t>
            </a:fld>
            <a:endParaRPr lang="en-US"/>
          </a:p>
        </p:txBody>
      </p:sp>
    </p:spTree>
    <p:extLst>
      <p:ext uri="{BB962C8B-B14F-4D97-AF65-F5344CB8AC3E}">
        <p14:creationId xmlns:p14="http://schemas.microsoft.com/office/powerpoint/2010/main" val="2086766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bankrate.com/banking/savings/average-savings-interest-rates/?utm_source=chatgpt.com"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video" Target="https://www.youtube.com/embed/CSJTXST1jII?feature=oembed" TargetMode="External"/><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LqzOEpdQeMY"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youtube.com/watch?v=CSJTXST1jII" TargetMode="External"/><Relationship Id="rId5" Type="http://schemas.openxmlformats.org/officeDocument/2006/relationships/hyperlink" Target="https://www.youtube.com/watch?v=vCXD0RMY8dU&amp;t=2012s" TargetMode="External"/><Relationship Id="rId4" Type="http://schemas.openxmlformats.org/officeDocument/2006/relationships/hyperlink" Target="https://www.youtube.com/watch?v=ppD9AIKWCM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video" Target="https://www.youtube.com/embed/LqzOEpdQeMY?feature=oembed" TargetMode="Externa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video" Target="https://www.youtube.com/embed/ppD9AIKWCMc?feature=oembed" TargetMode="Externa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960F62F1-0598-C2B9-C34F-8D75E0D9C087}"/>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7BD8AB83-2763-4392-B4B9-049CDF1F6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480F071C-C35C-4CE1-8EE5-8ED96E2F4E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CD97FAB4-59E0-4E65-B50B-867B14D2A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0D578F4B-2751-4FC2-8853-FAC5C5913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C09604D3-F3A1-FD93-A3B9-7127089A4A60}"/>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5CBDE53D-3905-DC64-63AB-B9BA8AB43E87}"/>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13" name="TextBox 12">
            <a:extLst>
              <a:ext uri="{FF2B5EF4-FFF2-40B4-BE49-F238E27FC236}">
                <a16:creationId xmlns:a16="http://schemas.microsoft.com/office/drawing/2014/main" id="{B9F951F9-EE0A-FCB0-CBDA-16B40C4A0940}"/>
              </a:ext>
            </a:extLst>
          </p:cNvPr>
          <p:cNvSpPr txBox="1"/>
          <p:nvPr/>
        </p:nvSpPr>
        <p:spPr>
          <a:xfrm>
            <a:off x="1280667" y="855406"/>
            <a:ext cx="9630666" cy="1384995"/>
          </a:xfrm>
          <a:prstGeom prst="rect">
            <a:avLst/>
          </a:prstGeom>
          <a:noFill/>
          <a:ln>
            <a:noFill/>
          </a:ln>
        </p:spPr>
        <p:txBody>
          <a:bodyPr wrap="square" rtlCol="0">
            <a:spAutoFit/>
          </a:bodyPr>
          <a:lstStyle/>
          <a:p>
            <a:pPr algn="ctr"/>
            <a:r>
              <a:rPr lang="en-US" sz="6600" dirty="0">
                <a:latin typeface="Copperplate Gothic Bold" panose="020E0705020206020404" pitchFamily="34" charset="0"/>
              </a:rPr>
              <a:t>N  O  R  M  A  L  I  Z  E</a:t>
            </a:r>
          </a:p>
          <a:p>
            <a:endParaRPr lang="en-US" dirty="0">
              <a:latin typeface="Copperplate Gothic Bold" panose="020E0705020206020404" pitchFamily="34" charset="0"/>
            </a:endParaRPr>
          </a:p>
        </p:txBody>
      </p:sp>
      <p:sp>
        <p:nvSpPr>
          <p:cNvPr id="15" name="TextBox 14">
            <a:extLst>
              <a:ext uri="{FF2B5EF4-FFF2-40B4-BE49-F238E27FC236}">
                <a16:creationId xmlns:a16="http://schemas.microsoft.com/office/drawing/2014/main" id="{7207A91B-3442-61AD-E504-AD4E37E22E79}"/>
              </a:ext>
            </a:extLst>
          </p:cNvPr>
          <p:cNvSpPr txBox="1"/>
          <p:nvPr/>
        </p:nvSpPr>
        <p:spPr>
          <a:xfrm>
            <a:off x="1769806" y="1858297"/>
            <a:ext cx="8749526" cy="1200329"/>
          </a:xfrm>
          <a:prstGeom prst="rect">
            <a:avLst/>
          </a:prstGeom>
          <a:noFill/>
          <a:ln>
            <a:noFill/>
          </a:ln>
        </p:spPr>
        <p:txBody>
          <a:bodyPr wrap="square" rtlCol="0">
            <a:spAutoFit/>
          </a:bodyPr>
          <a:lstStyle/>
          <a:p>
            <a:pPr algn="ctr"/>
            <a:r>
              <a:rPr lang="en-US" sz="7200" b="1" dirty="0">
                <a:latin typeface="Blacksword" pitchFamily="50" charset="0"/>
              </a:rPr>
              <a:t>B l a c k  W e a l t h</a:t>
            </a:r>
          </a:p>
        </p:txBody>
      </p:sp>
      <p:sp>
        <p:nvSpPr>
          <p:cNvPr id="20" name="TextBox 19">
            <a:extLst>
              <a:ext uri="{FF2B5EF4-FFF2-40B4-BE49-F238E27FC236}">
                <a16:creationId xmlns:a16="http://schemas.microsoft.com/office/drawing/2014/main" id="{DBD25F12-8F22-F2B7-1FE4-A67E5D0B831D}"/>
              </a:ext>
            </a:extLst>
          </p:cNvPr>
          <p:cNvSpPr txBox="1"/>
          <p:nvPr/>
        </p:nvSpPr>
        <p:spPr>
          <a:xfrm>
            <a:off x="3048000" y="3423046"/>
            <a:ext cx="6096000" cy="1200329"/>
          </a:xfrm>
          <a:prstGeom prst="rect">
            <a:avLst/>
          </a:prstGeom>
          <a:noFill/>
        </p:spPr>
        <p:txBody>
          <a:bodyPr wrap="square">
            <a:spAutoFit/>
          </a:bodyPr>
          <a:lstStyle/>
          <a:p>
            <a:pPr algn="ctr"/>
            <a:r>
              <a:rPr lang="en-US" sz="7200" dirty="0">
                <a:solidFill>
                  <a:srgbClr val="0000FF"/>
                </a:solidFill>
                <a:effectLst/>
                <a:latin typeface="Copperplate Gothic Bold" panose="020E0705020206020404" pitchFamily="34" charset="0"/>
                <a:ea typeface="Aptos" panose="020B0004020202020204" pitchFamily="34" charset="0"/>
                <a:cs typeface="Times New Roman" panose="02020603050405020304" pitchFamily="18" charset="0"/>
              </a:rPr>
              <a:t>F</a:t>
            </a:r>
            <a:r>
              <a:rPr lang="en-US" sz="7200" baseline="30000" dirty="0">
                <a:solidFill>
                  <a:srgbClr val="0000FF"/>
                </a:solidFill>
                <a:effectLst/>
                <a:latin typeface="Copperplate Gothic Bold" panose="020E0705020206020404" pitchFamily="34" charset="0"/>
                <a:ea typeface="Aptos" panose="020B0004020202020204" pitchFamily="34" charset="0"/>
                <a:cs typeface="Times New Roman" panose="02020603050405020304" pitchFamily="18" charset="0"/>
              </a:rPr>
              <a:t>3</a:t>
            </a:r>
            <a:r>
              <a:rPr lang="en-US" sz="7200" dirty="0">
                <a:solidFill>
                  <a:srgbClr val="0000FF"/>
                </a:solidFill>
                <a:effectLst/>
                <a:latin typeface="Copperplate Gothic Bold" panose="020E0705020206020404" pitchFamily="34" charset="0"/>
                <a:ea typeface="Aptos" panose="020B0004020202020204" pitchFamily="34" charset="0"/>
                <a:cs typeface="Times New Roman" panose="02020603050405020304" pitchFamily="18" charset="0"/>
              </a:rPr>
              <a:t> Academy</a:t>
            </a:r>
            <a:endParaRPr lang="en-US" sz="7200" dirty="0"/>
          </a:p>
        </p:txBody>
      </p:sp>
      <p:sp>
        <p:nvSpPr>
          <p:cNvPr id="22" name="TextBox 21">
            <a:extLst>
              <a:ext uri="{FF2B5EF4-FFF2-40B4-BE49-F238E27FC236}">
                <a16:creationId xmlns:a16="http://schemas.microsoft.com/office/drawing/2014/main" id="{E14FAF0C-9084-0CCB-0610-06CC0E6E2AEF}"/>
              </a:ext>
            </a:extLst>
          </p:cNvPr>
          <p:cNvSpPr txBox="1"/>
          <p:nvPr/>
        </p:nvSpPr>
        <p:spPr>
          <a:xfrm>
            <a:off x="2846440" y="4358121"/>
            <a:ext cx="6400800" cy="861774"/>
          </a:xfrm>
          <a:prstGeom prst="rect">
            <a:avLst/>
          </a:prstGeom>
          <a:noFill/>
        </p:spPr>
        <p:txBody>
          <a:bodyPr wrap="square" rtlCol="0">
            <a:spAutoFit/>
          </a:bodyPr>
          <a:lstStyle/>
          <a:p>
            <a:pPr algn="ctr"/>
            <a:r>
              <a:rPr lang="en-US" b="1" dirty="0"/>
              <a:t> </a:t>
            </a:r>
            <a:r>
              <a:rPr lang="en-US" sz="3000" b="1" dirty="0">
                <a:solidFill>
                  <a:srgbClr val="3333FF"/>
                </a:solidFill>
              </a:rPr>
              <a:t>FAITH             FAMILY            FINANCE</a:t>
            </a:r>
            <a:endParaRPr lang="en-US" sz="3000" dirty="0">
              <a:solidFill>
                <a:srgbClr val="3333FF"/>
              </a:solidFill>
            </a:endParaRPr>
          </a:p>
          <a:p>
            <a:pPr algn="ctr"/>
            <a:endParaRPr lang="en-US" dirty="0"/>
          </a:p>
        </p:txBody>
      </p:sp>
      <p:sp>
        <p:nvSpPr>
          <p:cNvPr id="24" name="TextBox 23">
            <a:extLst>
              <a:ext uri="{FF2B5EF4-FFF2-40B4-BE49-F238E27FC236}">
                <a16:creationId xmlns:a16="http://schemas.microsoft.com/office/drawing/2014/main" id="{E82D107F-F5EE-38F7-C377-F15CA8794F0E}"/>
              </a:ext>
            </a:extLst>
          </p:cNvPr>
          <p:cNvSpPr txBox="1"/>
          <p:nvPr/>
        </p:nvSpPr>
        <p:spPr>
          <a:xfrm>
            <a:off x="3013588" y="2881384"/>
            <a:ext cx="6233652" cy="584775"/>
          </a:xfrm>
          <a:prstGeom prst="rect">
            <a:avLst/>
          </a:prstGeom>
          <a:noFill/>
          <a:ln>
            <a:noFill/>
          </a:ln>
        </p:spPr>
        <p:txBody>
          <a:bodyPr wrap="square" rtlCol="0">
            <a:spAutoFit/>
          </a:bodyPr>
          <a:lstStyle/>
          <a:p>
            <a:pPr algn="ctr"/>
            <a:r>
              <a:rPr lang="en-US" sz="3200" b="1" dirty="0">
                <a:latin typeface="Ink Free" panose="03080402000500000000" pitchFamily="66" charset="0"/>
              </a:rPr>
              <a:t>through financial education</a:t>
            </a:r>
          </a:p>
        </p:txBody>
      </p:sp>
      <p:sp>
        <p:nvSpPr>
          <p:cNvPr id="26" name="TextBox 25">
            <a:extLst>
              <a:ext uri="{FF2B5EF4-FFF2-40B4-BE49-F238E27FC236}">
                <a16:creationId xmlns:a16="http://schemas.microsoft.com/office/drawing/2014/main" id="{7B05F107-279F-3B0D-015C-4DC5053F5D64}"/>
              </a:ext>
            </a:extLst>
          </p:cNvPr>
          <p:cNvSpPr txBox="1"/>
          <p:nvPr/>
        </p:nvSpPr>
        <p:spPr>
          <a:xfrm>
            <a:off x="1477556" y="5243999"/>
            <a:ext cx="9005164" cy="523220"/>
          </a:xfrm>
          <a:prstGeom prst="rect">
            <a:avLst/>
          </a:prstGeom>
          <a:noFill/>
          <a:ln>
            <a:noFill/>
          </a:ln>
        </p:spPr>
        <p:txBody>
          <a:bodyPr wrap="square" rtlCol="0">
            <a:spAutoFit/>
          </a:bodyPr>
          <a:lstStyle/>
          <a:p>
            <a:pPr algn="ctr"/>
            <a:r>
              <a:rPr lang="en-US" sz="2800" dirty="0">
                <a:latin typeface="Congenial Black" panose="020F0502020204030204" pitchFamily="2" charset="0"/>
              </a:rPr>
              <a:t>www.f3academy.online</a:t>
            </a:r>
          </a:p>
        </p:txBody>
      </p:sp>
    </p:spTree>
    <p:extLst>
      <p:ext uri="{BB962C8B-B14F-4D97-AF65-F5344CB8AC3E}">
        <p14:creationId xmlns:p14="http://schemas.microsoft.com/office/powerpoint/2010/main" val="1406246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96BE15B-DB7D-3FAA-7BA5-76EC7441BF0E}"/>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D887B6C6-C815-B250-2C44-3EBCDF9559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36954CD-D6C0-CD4D-05B7-E1429949D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A843AF1-3741-05C3-2D48-7AB5EBA12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291342EA-1F08-73D5-36DB-26141550060F}"/>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B27BF198-8CB3-26A1-FAE3-8765DF0E37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C85947F9-6A98-E19C-D125-F59B451F3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55CA7889-BF78-A480-45E9-22AB1B44D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18DCB88D-510C-C049-A530-60B1C38DF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65B002D0-CB57-94CB-B9F6-B09EC8C1D5B6}"/>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439BF7D5-8C07-4456-DAC4-E09EB31F4F56}"/>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075E7BBC-1649-8BA5-CD62-FCC20FB67BD2}"/>
              </a:ext>
            </a:extLst>
          </p:cNvPr>
          <p:cNvSpPr txBox="1"/>
          <p:nvPr/>
        </p:nvSpPr>
        <p:spPr>
          <a:xfrm>
            <a:off x="1280667" y="677668"/>
            <a:ext cx="9630666" cy="923330"/>
          </a:xfrm>
          <a:prstGeom prst="rect">
            <a:avLst/>
          </a:prstGeom>
          <a:noFill/>
          <a:ln>
            <a:noFill/>
          </a:ln>
        </p:spPr>
        <p:txBody>
          <a:bodyPr wrap="square" rtlCol="0">
            <a:spAutoFit/>
          </a:bodyPr>
          <a:lstStyle/>
          <a:p>
            <a:endParaRPr lang="en-US" dirty="0"/>
          </a:p>
          <a:p>
            <a:endParaRPr lang="en-US" dirty="0"/>
          </a:p>
          <a:p>
            <a:endParaRPr lang="en-US" dirty="0"/>
          </a:p>
        </p:txBody>
      </p:sp>
      <p:sp>
        <p:nvSpPr>
          <p:cNvPr id="3" name="TextBox 2">
            <a:extLst>
              <a:ext uri="{FF2B5EF4-FFF2-40B4-BE49-F238E27FC236}">
                <a16:creationId xmlns:a16="http://schemas.microsoft.com/office/drawing/2014/main" id="{85E86076-4928-F1CD-B46D-898D48FAC849}"/>
              </a:ext>
            </a:extLst>
          </p:cNvPr>
          <p:cNvSpPr txBox="1"/>
          <p:nvPr/>
        </p:nvSpPr>
        <p:spPr>
          <a:xfrm>
            <a:off x="1280667" y="896140"/>
            <a:ext cx="9630666" cy="646331"/>
          </a:xfrm>
          <a:prstGeom prst="rect">
            <a:avLst/>
          </a:prstGeom>
          <a:noFill/>
          <a:ln>
            <a:noFill/>
          </a:ln>
        </p:spPr>
        <p:txBody>
          <a:bodyPr wrap="square" rtlCol="0">
            <a:spAutoFit/>
          </a:bodyPr>
          <a:lstStyle/>
          <a:p>
            <a:pPr algn="ctr"/>
            <a:r>
              <a:rPr lang="en-US" sz="3600" b="1" dirty="0"/>
              <a:t>Which Do You Choose?</a:t>
            </a:r>
          </a:p>
        </p:txBody>
      </p:sp>
      <p:sp>
        <p:nvSpPr>
          <p:cNvPr id="5" name="TextBox 4">
            <a:extLst>
              <a:ext uri="{FF2B5EF4-FFF2-40B4-BE49-F238E27FC236}">
                <a16:creationId xmlns:a16="http://schemas.microsoft.com/office/drawing/2014/main" id="{71BDF11F-68D7-E264-FE89-91054ED9AB76}"/>
              </a:ext>
            </a:extLst>
          </p:cNvPr>
          <p:cNvSpPr txBox="1"/>
          <p:nvPr/>
        </p:nvSpPr>
        <p:spPr>
          <a:xfrm>
            <a:off x="1356852" y="1740310"/>
            <a:ext cx="9458632" cy="2123658"/>
          </a:xfrm>
          <a:prstGeom prst="rect">
            <a:avLst/>
          </a:prstGeom>
          <a:noFill/>
          <a:ln>
            <a:noFill/>
          </a:ln>
        </p:spPr>
        <p:txBody>
          <a:bodyPr wrap="square" rtlCol="0">
            <a:spAutoFit/>
          </a:bodyPr>
          <a:lstStyle/>
          <a:p>
            <a:pPr algn="ctr"/>
            <a:r>
              <a:rPr lang="en-US" sz="3200" b="1" dirty="0"/>
              <a:t>$1,000,000 one-time payment</a:t>
            </a:r>
          </a:p>
          <a:p>
            <a:pPr algn="ctr"/>
            <a:endParaRPr lang="en-US" b="1" i="1" dirty="0"/>
          </a:p>
          <a:p>
            <a:pPr algn="ctr"/>
            <a:r>
              <a:rPr lang="en-US" sz="3200" b="1" dirty="0"/>
              <a:t>or </a:t>
            </a:r>
          </a:p>
          <a:p>
            <a:pPr algn="ctr"/>
            <a:endParaRPr lang="en-US" b="1" dirty="0"/>
          </a:p>
          <a:p>
            <a:pPr algn="ctr"/>
            <a:r>
              <a:rPr lang="en-US" sz="3200" b="1" dirty="0"/>
              <a:t>$.01 cent doubled for 30 days</a:t>
            </a:r>
          </a:p>
        </p:txBody>
      </p:sp>
      <p:sp>
        <p:nvSpPr>
          <p:cNvPr id="6" name="TextBox 5">
            <a:extLst>
              <a:ext uri="{FF2B5EF4-FFF2-40B4-BE49-F238E27FC236}">
                <a16:creationId xmlns:a16="http://schemas.microsoft.com/office/drawing/2014/main" id="{CE7889E7-E8AD-2EDD-74B5-1AEF86E4B8AE}"/>
              </a:ext>
            </a:extLst>
          </p:cNvPr>
          <p:cNvSpPr txBox="1"/>
          <p:nvPr/>
        </p:nvSpPr>
        <p:spPr>
          <a:xfrm>
            <a:off x="1672668" y="4071502"/>
            <a:ext cx="9045677" cy="1815882"/>
          </a:xfrm>
          <a:prstGeom prst="rect">
            <a:avLst/>
          </a:prstGeom>
          <a:noFill/>
          <a:ln>
            <a:noFill/>
          </a:ln>
        </p:spPr>
        <p:txBody>
          <a:bodyPr wrap="square" rtlCol="0">
            <a:spAutoFit/>
          </a:bodyPr>
          <a:lstStyle/>
          <a:p>
            <a:pPr algn="ctr"/>
            <a:r>
              <a:rPr lang="en-US" sz="2800" i="1" dirty="0"/>
              <a:t>Life will always be about choices.</a:t>
            </a:r>
          </a:p>
          <a:p>
            <a:pPr algn="ctr"/>
            <a:r>
              <a:rPr lang="en-US" sz="2800" i="1" dirty="0"/>
              <a:t>Choose you this day, whom you will serve.</a:t>
            </a:r>
          </a:p>
          <a:p>
            <a:pPr algn="ctr"/>
            <a:r>
              <a:rPr lang="en-US" sz="2800" i="1" dirty="0"/>
              <a:t>As for me and my house, will serve the Lord.</a:t>
            </a:r>
          </a:p>
          <a:p>
            <a:pPr algn="ctr"/>
            <a:r>
              <a:rPr lang="en-US" sz="2800" i="1" dirty="0"/>
              <a:t>Joshua </a:t>
            </a:r>
          </a:p>
        </p:txBody>
      </p:sp>
    </p:spTree>
    <p:extLst>
      <p:ext uri="{BB962C8B-B14F-4D97-AF65-F5344CB8AC3E}">
        <p14:creationId xmlns:p14="http://schemas.microsoft.com/office/powerpoint/2010/main" val="2037911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0320C7-84B9-1900-D473-F5EF3D3D0910}"/>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264A950C-E02A-AE45-4C1B-030394ABE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D421E1E-641D-3E1B-D9BF-00B916C0F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A83D2DD-186D-046D-E3AD-B0EACFB354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77369EA0-57CA-F900-CB8F-D06A1B6D0BD2}"/>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B80EA222-F0FB-9096-311A-37453B77F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528999B6-FB04-31D4-57C2-6B725C754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A31E910C-D2D2-A79A-60AD-1A371BFD9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54ED0F16-6389-392F-F68C-3EBFF1697B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589F3A78-77F9-EF17-8BF9-DA7957ADCB51}"/>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4949D905-F344-9110-F91B-407A7B4E2502}"/>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2C522349-283A-B0D1-5378-C40CA61B7871}"/>
              </a:ext>
            </a:extLst>
          </p:cNvPr>
          <p:cNvSpPr txBox="1"/>
          <p:nvPr/>
        </p:nvSpPr>
        <p:spPr>
          <a:xfrm>
            <a:off x="1280667" y="677668"/>
            <a:ext cx="9630666" cy="923330"/>
          </a:xfrm>
          <a:prstGeom prst="rect">
            <a:avLst/>
          </a:prstGeom>
          <a:noFill/>
          <a:ln>
            <a:noFill/>
          </a:ln>
        </p:spPr>
        <p:txBody>
          <a:bodyPr wrap="square" rtlCol="0">
            <a:spAutoFit/>
          </a:bodyPr>
          <a:lstStyle/>
          <a:p>
            <a:endParaRPr lang="en-US" dirty="0"/>
          </a:p>
          <a:p>
            <a:endParaRPr lang="en-US" dirty="0"/>
          </a:p>
          <a:p>
            <a:endParaRPr lang="en-US" dirty="0"/>
          </a:p>
        </p:txBody>
      </p:sp>
      <p:sp>
        <p:nvSpPr>
          <p:cNvPr id="3" name="TextBox 2">
            <a:extLst>
              <a:ext uri="{FF2B5EF4-FFF2-40B4-BE49-F238E27FC236}">
                <a16:creationId xmlns:a16="http://schemas.microsoft.com/office/drawing/2014/main" id="{CFBC0B9E-B108-1DD1-E8C0-DFD964F5565C}"/>
              </a:ext>
            </a:extLst>
          </p:cNvPr>
          <p:cNvSpPr txBox="1"/>
          <p:nvPr/>
        </p:nvSpPr>
        <p:spPr>
          <a:xfrm>
            <a:off x="1280667" y="677668"/>
            <a:ext cx="9630666" cy="5417250"/>
          </a:xfrm>
          <a:prstGeom prst="rect">
            <a:avLst/>
          </a:prstGeom>
          <a:noFill/>
          <a:ln>
            <a:noFill/>
          </a:ln>
        </p:spPr>
        <p:txBody>
          <a:bodyPr wrap="square" rtlCol="0">
            <a:spAutoFit/>
          </a:bodyPr>
          <a:lstStyle/>
          <a:p>
            <a:endParaRPr lang="en-US" dirty="0"/>
          </a:p>
        </p:txBody>
      </p:sp>
      <p:pic>
        <p:nvPicPr>
          <p:cNvPr id="5" name="Picture 4" descr="day_by_day_penny_timeline.png">
            <a:extLst>
              <a:ext uri="{FF2B5EF4-FFF2-40B4-BE49-F238E27FC236}">
                <a16:creationId xmlns:a16="http://schemas.microsoft.com/office/drawing/2014/main" id="{4A0D3002-1935-939C-CE73-66EB13C6EB8C}"/>
              </a:ext>
            </a:extLst>
          </p:cNvPr>
          <p:cNvPicPr>
            <a:picLocks noChangeAspect="1"/>
          </p:cNvPicPr>
          <p:nvPr/>
        </p:nvPicPr>
        <p:blipFill>
          <a:blip r:embed="rId3"/>
          <a:stretch>
            <a:fillRect/>
          </a:stretch>
        </p:blipFill>
        <p:spPr>
          <a:xfrm>
            <a:off x="1447335" y="1139333"/>
            <a:ext cx="9463998" cy="4731999"/>
          </a:xfrm>
          <a:prstGeom prst="rect">
            <a:avLst/>
          </a:prstGeom>
        </p:spPr>
      </p:pic>
    </p:spTree>
    <p:extLst>
      <p:ext uri="{BB962C8B-B14F-4D97-AF65-F5344CB8AC3E}">
        <p14:creationId xmlns:p14="http://schemas.microsoft.com/office/powerpoint/2010/main" val="2082422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542370-43E9-55C7-2FAB-C3D026F98937}"/>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4F6131E2-C9CB-FC9D-CE03-7A3E82BEB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31BECA4-47AC-3AC1-A564-71319AF26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77AE2FB-C161-E34F-A4D1-BA888496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37433F36-6ABF-F6C1-2235-4B0808F0D846}"/>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2423A46F-25CD-0AEA-C83E-256E1F2C3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39074F35-70B9-592B-C210-59C79079F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F2F4892D-92B2-58F4-8D6E-5AB203C17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5ED2FA23-7E4C-3EB7-22CB-131D0D0CE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718162F1-B4BC-8675-B59D-C4FB9A9D4984}"/>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8307B9FC-AD7B-4DFB-88C8-71BB6E718B47}"/>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B531189D-77BA-C77A-C05C-4CAB90893115}"/>
              </a:ext>
            </a:extLst>
          </p:cNvPr>
          <p:cNvSpPr txBox="1"/>
          <p:nvPr/>
        </p:nvSpPr>
        <p:spPr>
          <a:xfrm>
            <a:off x="1280667" y="677668"/>
            <a:ext cx="9630666" cy="923330"/>
          </a:xfrm>
          <a:prstGeom prst="rect">
            <a:avLst/>
          </a:prstGeom>
          <a:noFill/>
          <a:ln>
            <a:noFill/>
          </a:ln>
        </p:spPr>
        <p:txBody>
          <a:bodyPr wrap="square" rtlCol="0">
            <a:spAutoFit/>
          </a:bodyPr>
          <a:lstStyle/>
          <a:p>
            <a:endParaRPr lang="en-US" dirty="0"/>
          </a:p>
          <a:p>
            <a:endParaRPr lang="en-US" dirty="0"/>
          </a:p>
          <a:p>
            <a:endParaRPr lang="en-US" dirty="0"/>
          </a:p>
        </p:txBody>
      </p:sp>
      <p:pic>
        <p:nvPicPr>
          <p:cNvPr id="6" name="Picture 5">
            <a:extLst>
              <a:ext uri="{FF2B5EF4-FFF2-40B4-BE49-F238E27FC236}">
                <a16:creationId xmlns:a16="http://schemas.microsoft.com/office/drawing/2014/main" id="{8819DB5D-A420-D1A3-AA70-8F84B89137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0390" y="672696"/>
            <a:ext cx="3629636" cy="5444454"/>
          </a:xfrm>
          <a:prstGeom prst="rect">
            <a:avLst/>
          </a:prstGeom>
        </p:spPr>
      </p:pic>
      <p:sp>
        <p:nvSpPr>
          <p:cNvPr id="8" name="TextBox 7">
            <a:extLst>
              <a:ext uri="{FF2B5EF4-FFF2-40B4-BE49-F238E27FC236}">
                <a16:creationId xmlns:a16="http://schemas.microsoft.com/office/drawing/2014/main" id="{69C6AF40-E044-1D1C-F640-E40A41FDDF39}"/>
              </a:ext>
            </a:extLst>
          </p:cNvPr>
          <p:cNvSpPr txBox="1"/>
          <p:nvPr/>
        </p:nvSpPr>
        <p:spPr>
          <a:xfrm>
            <a:off x="6312311" y="2033447"/>
            <a:ext cx="4060722" cy="2554545"/>
          </a:xfrm>
          <a:prstGeom prst="rect">
            <a:avLst/>
          </a:prstGeom>
          <a:noFill/>
          <a:ln>
            <a:noFill/>
          </a:ln>
        </p:spPr>
        <p:txBody>
          <a:bodyPr wrap="square" rtlCol="0">
            <a:spAutoFit/>
          </a:bodyPr>
          <a:lstStyle/>
          <a:p>
            <a:pPr algn="ctr"/>
            <a:r>
              <a:rPr lang="en-US" sz="3200" b="1" dirty="0"/>
              <a:t>Homework</a:t>
            </a:r>
          </a:p>
          <a:p>
            <a:pPr algn="ctr"/>
            <a:endParaRPr lang="en-US" sz="3200" b="1" dirty="0"/>
          </a:p>
          <a:p>
            <a:pPr algn="ctr"/>
            <a:r>
              <a:rPr lang="en-US" sz="3200" b="1" dirty="0"/>
              <a:t>Chart the daily value of a penny doubling for 30 days</a:t>
            </a:r>
          </a:p>
        </p:txBody>
      </p:sp>
    </p:spTree>
    <p:extLst>
      <p:ext uri="{BB962C8B-B14F-4D97-AF65-F5344CB8AC3E}">
        <p14:creationId xmlns:p14="http://schemas.microsoft.com/office/powerpoint/2010/main" val="3883285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94FA33-E24E-CC2D-3440-C250A9B41B79}"/>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410C0441-8B55-F08D-19C6-AF0B800C6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82AE6BA-3705-93C3-7832-0DAF67E0D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330AC77-0E29-4948-5B89-16AFAD8F2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A0A4897D-8CCD-52B5-0240-7F2FAC8FA92B}"/>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B9F5DF73-FD86-D81F-7884-B1DB5ECAF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B2ECAFF0-816A-C1A4-9960-E97460836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4A16B36B-D192-66C8-4DBC-1DD6760B6F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63F515D9-5601-D23B-B86B-CEA87FE8A0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DC40B88A-4ACB-5CC1-C81D-42DF4DE84BE9}"/>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66792112-FB08-9321-3D6A-5EACEF3025DA}"/>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0C6E2A0B-153C-2269-A3FD-D0039B9359D4}"/>
              </a:ext>
            </a:extLst>
          </p:cNvPr>
          <p:cNvSpPr txBox="1"/>
          <p:nvPr/>
        </p:nvSpPr>
        <p:spPr>
          <a:xfrm>
            <a:off x="1280667" y="677668"/>
            <a:ext cx="9630666" cy="923330"/>
          </a:xfrm>
          <a:prstGeom prst="rect">
            <a:avLst/>
          </a:prstGeom>
          <a:noFill/>
          <a:ln>
            <a:noFill/>
          </a:ln>
        </p:spPr>
        <p:txBody>
          <a:bodyPr wrap="square" rtlCol="0">
            <a:spAutoFit/>
          </a:bodyPr>
          <a:lstStyle/>
          <a:p>
            <a:endParaRPr lang="en-US" dirty="0"/>
          </a:p>
          <a:p>
            <a:endParaRPr lang="en-US" dirty="0"/>
          </a:p>
          <a:p>
            <a:endParaRPr lang="en-US" dirty="0"/>
          </a:p>
        </p:txBody>
      </p:sp>
      <p:sp>
        <p:nvSpPr>
          <p:cNvPr id="3" name="TextBox 2">
            <a:extLst>
              <a:ext uri="{FF2B5EF4-FFF2-40B4-BE49-F238E27FC236}">
                <a16:creationId xmlns:a16="http://schemas.microsoft.com/office/drawing/2014/main" id="{AE5FB6B1-CB61-9154-B21D-C7760A8B9878}"/>
              </a:ext>
            </a:extLst>
          </p:cNvPr>
          <p:cNvSpPr txBox="1"/>
          <p:nvPr/>
        </p:nvSpPr>
        <p:spPr>
          <a:xfrm>
            <a:off x="1280667" y="677668"/>
            <a:ext cx="9630666" cy="4678204"/>
          </a:xfrm>
          <a:prstGeom prst="rect">
            <a:avLst/>
          </a:prstGeom>
          <a:noFill/>
        </p:spPr>
        <p:txBody>
          <a:bodyPr wrap="square" rtlCol="0">
            <a:spAutoFit/>
          </a:bodyPr>
          <a:lstStyle/>
          <a:p>
            <a:endParaRPr lang="en-US" dirty="0"/>
          </a:p>
          <a:p>
            <a:pPr algn="ctr"/>
            <a:r>
              <a:rPr lang="en-US" sz="3600" b="1" dirty="0"/>
              <a:t>Why Financial Literacy Matters</a:t>
            </a:r>
          </a:p>
          <a:p>
            <a:endParaRPr lang="en-US" dirty="0"/>
          </a:p>
          <a:p>
            <a:endParaRPr lang="en-US" dirty="0"/>
          </a:p>
          <a:p>
            <a:pPr algn="ctr"/>
            <a:r>
              <a:rPr lang="en-US" sz="4000" b="1" dirty="0"/>
              <a:t>Principle: Money is a tool, not a master.</a:t>
            </a:r>
          </a:p>
          <a:p>
            <a:endParaRPr lang="en-US" dirty="0"/>
          </a:p>
          <a:p>
            <a:endParaRPr lang="en-US" dirty="0"/>
          </a:p>
          <a:p>
            <a:endParaRPr lang="en-US" dirty="0"/>
          </a:p>
          <a:p>
            <a:pPr marL="342900" indent="-342900">
              <a:buFont typeface="Wingdings" panose="05000000000000000000" pitchFamily="2" charset="2"/>
              <a:buChar char="§"/>
            </a:pPr>
            <a:r>
              <a:rPr lang="en-US" sz="2400" dirty="0"/>
              <a:t>Most people work for money, but money should work for you.</a:t>
            </a:r>
          </a:p>
          <a:p>
            <a:endParaRPr lang="en-US" sz="2400" dirty="0"/>
          </a:p>
          <a:p>
            <a:pPr marL="342900" indent="-342900">
              <a:buFont typeface="Wingdings" panose="05000000000000000000" pitchFamily="2" charset="2"/>
              <a:buChar char="§"/>
            </a:pPr>
            <a:r>
              <a:rPr lang="en-US" sz="2400" dirty="0"/>
              <a:t>Lack of financial knowledge leads to debt, stress, and missed opportunities.</a:t>
            </a:r>
          </a:p>
          <a:p>
            <a:endParaRPr lang="en-US" dirty="0"/>
          </a:p>
        </p:txBody>
      </p:sp>
    </p:spTree>
    <p:extLst>
      <p:ext uri="{BB962C8B-B14F-4D97-AF65-F5344CB8AC3E}">
        <p14:creationId xmlns:p14="http://schemas.microsoft.com/office/powerpoint/2010/main" val="2637261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1EF3E25-9C4D-CDEE-DA03-650002AD2B1D}"/>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4671D780-1428-0061-0C46-E30609DCD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546A897-3E2F-32E6-AC5C-C803DA1B4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5188DD6-71BB-43D2-400A-A2A802C88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E3DEBED6-B708-BE5D-5D96-161E514ABC37}"/>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2D99561C-72C8-245B-9C89-3B65F6B50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F8E34718-D30C-786F-58FF-DFE9B88C7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ED81D5A5-240E-8C22-CE4C-B7F8E822F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67832D35-E7BA-5B2C-5954-CE2D17D7FD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B1D46AF7-7CD5-746A-5958-7329D28B262F}"/>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E3E56829-D641-5227-FE27-202A6C95CAFF}"/>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88B6ED8E-7F7A-E213-0B29-473BFC13ECDB}"/>
              </a:ext>
            </a:extLst>
          </p:cNvPr>
          <p:cNvSpPr txBox="1"/>
          <p:nvPr/>
        </p:nvSpPr>
        <p:spPr>
          <a:xfrm>
            <a:off x="1280667" y="677668"/>
            <a:ext cx="9630666" cy="923330"/>
          </a:xfrm>
          <a:prstGeom prst="rect">
            <a:avLst/>
          </a:prstGeom>
          <a:noFill/>
          <a:ln>
            <a:noFill/>
          </a:ln>
        </p:spPr>
        <p:txBody>
          <a:bodyPr wrap="square" rtlCol="0">
            <a:spAutoFit/>
          </a:bodyPr>
          <a:lstStyle/>
          <a:p>
            <a:endParaRPr lang="en-US" dirty="0"/>
          </a:p>
          <a:p>
            <a:endParaRPr lang="en-US" dirty="0"/>
          </a:p>
          <a:p>
            <a:endParaRPr lang="en-US" dirty="0"/>
          </a:p>
        </p:txBody>
      </p:sp>
      <p:sp>
        <p:nvSpPr>
          <p:cNvPr id="3" name="TextBox 2">
            <a:extLst>
              <a:ext uri="{FF2B5EF4-FFF2-40B4-BE49-F238E27FC236}">
                <a16:creationId xmlns:a16="http://schemas.microsoft.com/office/drawing/2014/main" id="{EBFBBB62-776C-4913-D3F2-F860A1B1AA39}"/>
              </a:ext>
            </a:extLst>
          </p:cNvPr>
          <p:cNvSpPr txBox="1"/>
          <p:nvPr/>
        </p:nvSpPr>
        <p:spPr>
          <a:xfrm>
            <a:off x="1280667" y="677668"/>
            <a:ext cx="9630666" cy="5201424"/>
          </a:xfrm>
          <a:prstGeom prst="rect">
            <a:avLst/>
          </a:prstGeom>
          <a:noFill/>
        </p:spPr>
        <p:txBody>
          <a:bodyPr wrap="square" rtlCol="0">
            <a:spAutoFit/>
          </a:bodyPr>
          <a:lstStyle/>
          <a:p>
            <a:endParaRPr lang="en-US" dirty="0"/>
          </a:p>
          <a:p>
            <a:pPr algn="ctr"/>
            <a:r>
              <a:rPr lang="en-US" sz="3600" b="1" dirty="0"/>
              <a:t>Money Principle #1</a:t>
            </a:r>
          </a:p>
          <a:p>
            <a:endParaRPr lang="en-US" dirty="0"/>
          </a:p>
          <a:p>
            <a:endParaRPr lang="en-US" dirty="0"/>
          </a:p>
          <a:p>
            <a:pPr algn="ctr"/>
            <a:r>
              <a:rPr lang="en-US" sz="2800" b="1" dirty="0"/>
              <a:t>Pay Yourself First – Save before you spend.</a:t>
            </a:r>
          </a:p>
          <a:p>
            <a:pPr algn="ctr"/>
            <a:endParaRPr lang="en-US" sz="2800" b="1" dirty="0"/>
          </a:p>
          <a:p>
            <a:pPr algn="ctr"/>
            <a:r>
              <a:rPr lang="en-US" sz="2800" b="1" dirty="0"/>
              <a:t>Put rules on YOUR money.</a:t>
            </a:r>
          </a:p>
          <a:p>
            <a:pPr algn="ctr"/>
            <a:r>
              <a:rPr lang="en-US" sz="2800" b="1" dirty="0"/>
              <a:t>Assign it.</a:t>
            </a:r>
          </a:p>
          <a:p>
            <a:pPr algn="ctr"/>
            <a:r>
              <a:rPr lang="en-US" sz="2800" b="1" dirty="0"/>
              <a:t>Pay yourself first.</a:t>
            </a:r>
          </a:p>
          <a:p>
            <a:pPr algn="ctr"/>
            <a:r>
              <a:rPr lang="en-US" sz="2800" b="1" dirty="0"/>
              <a:t>Pay yourself with interest.</a:t>
            </a:r>
          </a:p>
          <a:p>
            <a:pPr algn="ctr"/>
            <a:r>
              <a:rPr lang="en-US" sz="2800" b="1" dirty="0"/>
              <a:t>Put aside a portion for investing.</a:t>
            </a:r>
          </a:p>
          <a:p>
            <a:pPr algn="ctr"/>
            <a:r>
              <a:rPr lang="en-US" sz="2800" b="1" dirty="0"/>
              <a:t>Live below your means. (75% of take home)</a:t>
            </a:r>
          </a:p>
          <a:p>
            <a:endParaRPr lang="en-US" dirty="0"/>
          </a:p>
        </p:txBody>
      </p:sp>
    </p:spTree>
    <p:extLst>
      <p:ext uri="{BB962C8B-B14F-4D97-AF65-F5344CB8AC3E}">
        <p14:creationId xmlns:p14="http://schemas.microsoft.com/office/powerpoint/2010/main" val="2274686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7600BE-60B9-EF60-726B-9A838A3F29C9}"/>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5D596402-E4A9-2DFD-9F76-4B553DC62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2409143-890D-9830-43DC-909D64589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E72B623-1946-E80D-62EF-69772FF593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BE65F574-3052-24D2-1008-9F90B2D3247E}"/>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85BD879A-AD02-A1D5-8751-1BC844B5E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92A69394-1C19-3C4C-673B-389A0FCED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5D3F7B52-1014-1FE9-6C3A-7E4561137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F5EDEB32-8F09-B44E-BB54-B9C1A7BBF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48297C87-0A50-DCCB-79D6-EE6A4A50D51C}"/>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A41C599E-F82E-CFEA-C1C6-81D6566009D8}"/>
              </a:ext>
            </a:extLst>
          </p:cNvPr>
          <p:cNvSpPr txBox="1"/>
          <p:nvPr/>
        </p:nvSpPr>
        <p:spPr>
          <a:xfrm>
            <a:off x="15193" y="-42707"/>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67EC6E90-399E-744E-2322-D8FF00AFB2D3}"/>
              </a:ext>
            </a:extLst>
          </p:cNvPr>
          <p:cNvSpPr txBox="1"/>
          <p:nvPr/>
        </p:nvSpPr>
        <p:spPr>
          <a:xfrm>
            <a:off x="1280667" y="677668"/>
            <a:ext cx="9630666" cy="2585323"/>
          </a:xfrm>
          <a:prstGeom prst="rect">
            <a:avLst/>
          </a:prstGeom>
          <a:noFill/>
          <a:ln>
            <a:noFill/>
          </a:ln>
        </p:spPr>
        <p:txBody>
          <a:bodyPr wrap="square" rtlCol="0">
            <a:spAutoFit/>
          </a:bodyPr>
          <a:lstStyle/>
          <a:p>
            <a:endParaRPr lang="en-US" dirty="0"/>
          </a:p>
          <a:p>
            <a:endParaRPr lang="en-US" dirty="0"/>
          </a:p>
          <a:p>
            <a:endParaRPr lang="en-US" dirty="0"/>
          </a:p>
          <a:p>
            <a:endParaRPr lang="en-US" dirty="0"/>
          </a:p>
          <a:p>
            <a:endParaRPr lang="en-US" dirty="0"/>
          </a:p>
          <a:p>
            <a:pPr algn="ctr"/>
            <a:endParaRPr lang="en-US" sz="7200" b="1" dirty="0"/>
          </a:p>
        </p:txBody>
      </p:sp>
      <p:sp>
        <p:nvSpPr>
          <p:cNvPr id="5" name="TextBox 4">
            <a:extLst>
              <a:ext uri="{FF2B5EF4-FFF2-40B4-BE49-F238E27FC236}">
                <a16:creationId xmlns:a16="http://schemas.microsoft.com/office/drawing/2014/main" id="{F13D118C-0D13-3220-821A-FCA7F0BBE5F7}"/>
              </a:ext>
            </a:extLst>
          </p:cNvPr>
          <p:cNvSpPr txBox="1"/>
          <p:nvPr/>
        </p:nvSpPr>
        <p:spPr>
          <a:xfrm>
            <a:off x="1540017" y="895611"/>
            <a:ext cx="9142352" cy="3046988"/>
          </a:xfrm>
          <a:prstGeom prst="rect">
            <a:avLst/>
          </a:prstGeom>
          <a:noFill/>
        </p:spPr>
        <p:txBody>
          <a:bodyPr wrap="square" rtlCol="0">
            <a:spAutoFit/>
          </a:bodyPr>
          <a:lstStyle/>
          <a:p>
            <a:pPr algn="ctr"/>
            <a:r>
              <a:rPr lang="en-US" sz="3200" b="1" dirty="0"/>
              <a:t>Money Principle #2</a:t>
            </a:r>
          </a:p>
          <a:p>
            <a:pPr algn="ctr"/>
            <a:r>
              <a:rPr lang="en-US" sz="3200" b="1" dirty="0"/>
              <a:t>Compound Interest - </a:t>
            </a:r>
          </a:p>
          <a:p>
            <a:pPr algn="ctr"/>
            <a:r>
              <a:rPr lang="en-US" sz="3200" b="1" dirty="0"/>
              <a:t>Money growing on top of money.</a:t>
            </a:r>
          </a:p>
          <a:p>
            <a:pPr algn="ctr"/>
            <a:endParaRPr lang="en-US" sz="3200" b="1" dirty="0"/>
          </a:p>
          <a:p>
            <a:pPr algn="ctr"/>
            <a:endParaRPr lang="en-US" sz="3200" dirty="0"/>
          </a:p>
          <a:p>
            <a:pPr algn="ctr"/>
            <a:endParaRPr lang="en-US" sz="3200" b="1" dirty="0"/>
          </a:p>
        </p:txBody>
      </p:sp>
      <p:pic>
        <p:nvPicPr>
          <p:cNvPr id="6" name="Picture 5" descr="compound_interest.png"/>
          <p:cNvPicPr>
            <a:picLocks noChangeAspect="1"/>
          </p:cNvPicPr>
          <p:nvPr/>
        </p:nvPicPr>
        <p:blipFill>
          <a:blip r:embed="rId3"/>
          <a:stretch>
            <a:fillRect/>
          </a:stretch>
        </p:blipFill>
        <p:spPr>
          <a:xfrm>
            <a:off x="3662084" y="3180344"/>
            <a:ext cx="5486400" cy="2743200"/>
          </a:xfrm>
          <a:prstGeom prst="rect">
            <a:avLst/>
          </a:prstGeom>
        </p:spPr>
      </p:pic>
      <p:sp>
        <p:nvSpPr>
          <p:cNvPr id="8" name="TextBox 7">
            <a:extLst>
              <a:ext uri="{FF2B5EF4-FFF2-40B4-BE49-F238E27FC236}">
                <a16:creationId xmlns:a16="http://schemas.microsoft.com/office/drawing/2014/main" id="{337D1036-B470-4102-5F83-0F3E38D60931}"/>
              </a:ext>
            </a:extLst>
          </p:cNvPr>
          <p:cNvSpPr txBox="1"/>
          <p:nvPr/>
        </p:nvSpPr>
        <p:spPr>
          <a:xfrm>
            <a:off x="3043516" y="2419105"/>
            <a:ext cx="7049729" cy="923330"/>
          </a:xfrm>
          <a:prstGeom prst="rect">
            <a:avLst/>
          </a:prstGeom>
          <a:noFill/>
        </p:spPr>
        <p:txBody>
          <a:bodyPr wrap="square" rtlCol="0">
            <a:spAutoFit/>
          </a:bodyPr>
          <a:lstStyle/>
          <a:p>
            <a:r>
              <a:rPr lang="en-US" dirty="0"/>
              <a:t>Example: $100/month at 8% for 30 years = $149,000+</a:t>
            </a:r>
          </a:p>
          <a:p>
            <a:r>
              <a:rPr lang="en-US" dirty="0"/>
              <a:t>Visual: Side-by-side bar chart of saving vs. investing with growth.</a:t>
            </a:r>
          </a:p>
          <a:p>
            <a:endParaRPr lang="en-US" dirty="0"/>
          </a:p>
        </p:txBody>
      </p:sp>
    </p:spTree>
    <p:extLst>
      <p:ext uri="{BB962C8B-B14F-4D97-AF65-F5344CB8AC3E}">
        <p14:creationId xmlns:p14="http://schemas.microsoft.com/office/powerpoint/2010/main" val="3011251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3A8731-5613-4708-3E10-2CD1F669A63F}"/>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47F05731-4C86-40F7-BC9A-7804E13FED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A4565A0-6D53-247F-0DEA-9E01F3ADFF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716113A-6602-585B-C629-C45781D78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F67282C0-CF1E-6D5F-AFD6-295170F32E5D}"/>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13CFBF19-597D-D499-E9B0-0960A81516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4A18428E-E1FA-EA8D-C277-32402494B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D657503D-7E9A-9B96-9689-B963E8152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7BF90169-EA8C-9FDD-6E6C-7EDFBAA12D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69C38B1E-CAD7-EF5F-ED23-6501818A0549}"/>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9B570E33-4D8A-90B6-EB26-BCF8C5080A03}"/>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BB5B6F16-6D55-71F6-7517-10EE864C852E}"/>
              </a:ext>
            </a:extLst>
          </p:cNvPr>
          <p:cNvSpPr txBox="1"/>
          <p:nvPr/>
        </p:nvSpPr>
        <p:spPr>
          <a:xfrm>
            <a:off x="1280667" y="677668"/>
            <a:ext cx="9630666" cy="1477328"/>
          </a:xfrm>
          <a:prstGeom prst="rect">
            <a:avLst/>
          </a:prstGeom>
          <a:noFill/>
          <a:ln>
            <a:noFill/>
          </a:ln>
        </p:spPr>
        <p:txBody>
          <a:bodyPr wrap="square" rtlCol="0">
            <a:spAutoFit/>
          </a:bodyPr>
          <a:lstStyle/>
          <a:p>
            <a:endParaRPr lang="en-US" dirty="0"/>
          </a:p>
          <a:p>
            <a:endParaRPr lang="en-US" dirty="0"/>
          </a:p>
          <a:p>
            <a:endParaRPr lang="en-US" dirty="0"/>
          </a:p>
          <a:p>
            <a:endParaRPr lang="en-US" dirty="0"/>
          </a:p>
          <a:p>
            <a:endParaRPr lang="en-US" dirty="0"/>
          </a:p>
        </p:txBody>
      </p:sp>
      <p:sp>
        <p:nvSpPr>
          <p:cNvPr id="6" name="TextBox 5">
            <a:extLst>
              <a:ext uri="{FF2B5EF4-FFF2-40B4-BE49-F238E27FC236}">
                <a16:creationId xmlns:a16="http://schemas.microsoft.com/office/drawing/2014/main" id="{B82C5AD4-535D-6741-9B13-6B3BD73E3FB6}"/>
              </a:ext>
            </a:extLst>
          </p:cNvPr>
          <p:cNvSpPr txBox="1"/>
          <p:nvPr/>
        </p:nvSpPr>
        <p:spPr>
          <a:xfrm>
            <a:off x="1280667" y="677668"/>
            <a:ext cx="9630666" cy="3724096"/>
          </a:xfrm>
          <a:prstGeom prst="rect">
            <a:avLst/>
          </a:prstGeom>
          <a:noFill/>
          <a:ln>
            <a:noFill/>
          </a:ln>
        </p:spPr>
        <p:txBody>
          <a:bodyPr wrap="square" rtlCol="0">
            <a:spAutoFit/>
          </a:bodyPr>
          <a:lstStyle/>
          <a:p>
            <a:pPr algn="ctr"/>
            <a:r>
              <a:rPr lang="en-US" sz="3600" b="1" dirty="0"/>
              <a:t>Money Principle #3</a:t>
            </a:r>
          </a:p>
          <a:p>
            <a:pPr algn="ctr"/>
            <a:r>
              <a:rPr lang="en-US" sz="3600" dirty="0"/>
              <a:t>Rule of 72 – </a:t>
            </a:r>
          </a:p>
          <a:p>
            <a:pPr algn="ctr"/>
            <a:r>
              <a:rPr lang="en-US" sz="3200" dirty="0"/>
              <a:t>Time it takes for money to double </a:t>
            </a:r>
          </a:p>
          <a:p>
            <a:pPr algn="ctr"/>
            <a:r>
              <a:rPr lang="en-US" sz="3200" dirty="0"/>
              <a:t>(72 ÷ rate of return)</a:t>
            </a:r>
          </a:p>
          <a:p>
            <a:pPr algn="ctr"/>
            <a:endParaRPr lang="en-US" sz="2800" dirty="0"/>
          </a:p>
          <a:p>
            <a:pPr algn="ctr"/>
            <a:endParaRPr lang="en-US" sz="3600" dirty="0"/>
          </a:p>
          <a:p>
            <a:pPr algn="ctr"/>
            <a:endParaRPr lang="en-US" sz="3600" b="1" dirty="0"/>
          </a:p>
        </p:txBody>
      </p:sp>
      <p:pic>
        <p:nvPicPr>
          <p:cNvPr id="8" name="Picture 7" descr="rule72.png"/>
          <p:cNvPicPr>
            <a:picLocks noChangeAspect="1"/>
          </p:cNvPicPr>
          <p:nvPr/>
        </p:nvPicPr>
        <p:blipFill>
          <a:blip r:embed="rId3"/>
          <a:stretch>
            <a:fillRect/>
          </a:stretch>
        </p:blipFill>
        <p:spPr>
          <a:xfrm>
            <a:off x="3208783" y="3331405"/>
            <a:ext cx="5486400" cy="2743200"/>
          </a:xfrm>
          <a:prstGeom prst="rect">
            <a:avLst/>
          </a:prstGeom>
        </p:spPr>
      </p:pic>
    </p:spTree>
    <p:extLst>
      <p:ext uri="{BB962C8B-B14F-4D97-AF65-F5344CB8AC3E}">
        <p14:creationId xmlns:p14="http://schemas.microsoft.com/office/powerpoint/2010/main" val="963566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6397F9-419F-995B-EEC8-54413BA8FE58}"/>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D44AFACA-523F-CE33-72A4-9465C1737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43E99CE-635E-9136-1BF9-E637402B8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0462BEA-4E34-74C7-5AB6-13728A4AF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AF3E6F6C-AFAE-5746-4846-8679CA785318}"/>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A0211F88-BD4A-16B2-811B-B7C61AEC5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CFAFA8A7-1FDD-DCFF-3C28-5D2E30399B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21434533-6214-9504-490E-31852A7930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8E7D7C1F-1FF6-D29D-A12C-4CFD16346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8B330570-E8E8-B9A8-F1B4-6BE7D51FA635}"/>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50F324FA-ED0E-DA20-DF7F-9654ABD88460}"/>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7D566079-70D7-4007-0EF5-8A5DDA36F152}"/>
              </a:ext>
            </a:extLst>
          </p:cNvPr>
          <p:cNvSpPr txBox="1"/>
          <p:nvPr/>
        </p:nvSpPr>
        <p:spPr>
          <a:xfrm>
            <a:off x="1280667" y="677668"/>
            <a:ext cx="9630666" cy="1477328"/>
          </a:xfrm>
          <a:prstGeom prst="rect">
            <a:avLst/>
          </a:prstGeom>
          <a:noFill/>
          <a:ln>
            <a:noFill/>
          </a:ln>
        </p:spPr>
        <p:txBody>
          <a:bodyPr wrap="square" rtlCol="0">
            <a:spAutoFit/>
          </a:bodyPr>
          <a:lstStyle/>
          <a:p>
            <a:endParaRPr lang="en-US" dirty="0"/>
          </a:p>
          <a:p>
            <a:endParaRPr lang="en-US" dirty="0"/>
          </a:p>
          <a:p>
            <a:endParaRPr lang="en-US" dirty="0"/>
          </a:p>
          <a:p>
            <a:endParaRPr lang="en-US" dirty="0"/>
          </a:p>
          <a:p>
            <a:endParaRPr lang="en-US" dirty="0"/>
          </a:p>
        </p:txBody>
      </p:sp>
      <p:sp>
        <p:nvSpPr>
          <p:cNvPr id="3" name="TextBox 2">
            <a:extLst>
              <a:ext uri="{FF2B5EF4-FFF2-40B4-BE49-F238E27FC236}">
                <a16:creationId xmlns:a16="http://schemas.microsoft.com/office/drawing/2014/main" id="{36D1DCD4-4FFC-5A8C-646E-8F271EE8040F}"/>
              </a:ext>
            </a:extLst>
          </p:cNvPr>
          <p:cNvSpPr txBox="1"/>
          <p:nvPr/>
        </p:nvSpPr>
        <p:spPr>
          <a:xfrm>
            <a:off x="1280667" y="677668"/>
            <a:ext cx="9630666" cy="3139321"/>
          </a:xfrm>
          <a:prstGeom prst="rect">
            <a:avLst/>
          </a:prstGeom>
          <a:noFill/>
          <a:ln>
            <a:noFill/>
          </a:ln>
        </p:spPr>
        <p:txBody>
          <a:bodyPr wrap="square" rtlCol="0">
            <a:spAutoFit/>
          </a:bodyPr>
          <a:lstStyle/>
          <a:p>
            <a:pPr algn="ctr"/>
            <a:r>
              <a:rPr lang="en-US" sz="3600" b="1" dirty="0"/>
              <a:t>Money Principle #4</a:t>
            </a:r>
          </a:p>
          <a:p>
            <a:pPr algn="ctr"/>
            <a:endParaRPr lang="en-US" b="1" dirty="0"/>
          </a:p>
          <a:p>
            <a:pPr algn="ctr"/>
            <a:r>
              <a:rPr lang="en-US" sz="3600" dirty="0"/>
              <a:t>Good Debt vs. Bad Debt – </a:t>
            </a:r>
          </a:p>
          <a:p>
            <a:pPr algn="ctr"/>
            <a:r>
              <a:rPr lang="en-US" sz="3600" dirty="0"/>
              <a:t>Borrowing to invest vs. borrowing to consume.</a:t>
            </a:r>
          </a:p>
          <a:p>
            <a:pPr algn="ctr"/>
            <a:endParaRPr lang="en-US" sz="3600" dirty="0"/>
          </a:p>
          <a:p>
            <a:pPr algn="ctr"/>
            <a:endParaRPr lang="en-US" sz="3600" b="1" dirty="0"/>
          </a:p>
        </p:txBody>
      </p:sp>
      <p:pic>
        <p:nvPicPr>
          <p:cNvPr id="5" name="Picture 4" descr="building_blocks.png"/>
          <p:cNvPicPr>
            <a:picLocks noChangeAspect="1"/>
          </p:cNvPicPr>
          <p:nvPr/>
        </p:nvPicPr>
        <p:blipFill>
          <a:blip r:embed="rId3"/>
          <a:stretch>
            <a:fillRect/>
          </a:stretch>
        </p:blipFill>
        <p:spPr>
          <a:xfrm>
            <a:off x="2275554" y="2794777"/>
            <a:ext cx="6430334" cy="3215167"/>
          </a:xfrm>
          <a:prstGeom prst="rect">
            <a:avLst/>
          </a:prstGeom>
        </p:spPr>
      </p:pic>
    </p:spTree>
    <p:extLst>
      <p:ext uri="{BB962C8B-B14F-4D97-AF65-F5344CB8AC3E}">
        <p14:creationId xmlns:p14="http://schemas.microsoft.com/office/powerpoint/2010/main" val="1445529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762ECB-7466-3DD5-7B87-A064E6BA3EFD}"/>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663997D8-F644-BBD0-3488-68B92F2126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94F0E07-3D3F-BFC5-7C33-909D71B031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D89558F-7F0C-E1D2-5CC1-457D7DDEB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384DA675-1491-A0C2-C3D7-B517BCE83EF5}"/>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93D885DF-8CB9-B92D-821B-B501920FAF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A83972D9-1F3C-B2CA-9169-16E7D581CE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8812C92C-ED7E-CB0F-40F2-27D333799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43C52726-E78B-7CD4-4748-19C84EF51D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C1DD816A-EC12-9BC3-3E76-DF937D6C1F4D}"/>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57B1A580-9737-BB89-9F5B-D7C7549B68BF}"/>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F7E96187-2E56-8165-EE56-1D42DDD285C0}"/>
              </a:ext>
            </a:extLst>
          </p:cNvPr>
          <p:cNvSpPr txBox="1"/>
          <p:nvPr/>
        </p:nvSpPr>
        <p:spPr>
          <a:xfrm>
            <a:off x="1280667" y="677668"/>
            <a:ext cx="9630666" cy="1477328"/>
          </a:xfrm>
          <a:prstGeom prst="rect">
            <a:avLst/>
          </a:prstGeom>
          <a:noFill/>
          <a:ln>
            <a:noFill/>
          </a:ln>
        </p:spPr>
        <p:txBody>
          <a:bodyPr wrap="square" rtlCol="0">
            <a:spAutoFit/>
          </a:bodyPr>
          <a:lstStyle/>
          <a:p>
            <a:endParaRPr lang="en-US" dirty="0"/>
          </a:p>
          <a:p>
            <a:endParaRPr lang="en-US" dirty="0"/>
          </a:p>
          <a:p>
            <a:endParaRPr lang="en-US" dirty="0"/>
          </a:p>
          <a:p>
            <a:endParaRPr lang="en-US" dirty="0"/>
          </a:p>
          <a:p>
            <a:endParaRPr lang="en-US" dirty="0"/>
          </a:p>
        </p:txBody>
      </p:sp>
      <p:sp>
        <p:nvSpPr>
          <p:cNvPr id="3" name="TextBox 2">
            <a:extLst>
              <a:ext uri="{FF2B5EF4-FFF2-40B4-BE49-F238E27FC236}">
                <a16:creationId xmlns:a16="http://schemas.microsoft.com/office/drawing/2014/main" id="{32D50CE8-9561-986F-6501-E9DED0D22E4D}"/>
              </a:ext>
            </a:extLst>
          </p:cNvPr>
          <p:cNvSpPr txBox="1"/>
          <p:nvPr/>
        </p:nvSpPr>
        <p:spPr>
          <a:xfrm>
            <a:off x="1280667" y="677668"/>
            <a:ext cx="9544649" cy="5878532"/>
          </a:xfrm>
          <a:prstGeom prst="rect">
            <a:avLst/>
          </a:prstGeom>
          <a:noFill/>
          <a:ln>
            <a:noFill/>
          </a:ln>
        </p:spPr>
        <p:txBody>
          <a:bodyPr wrap="square" rtlCol="0">
            <a:spAutoFit/>
          </a:bodyPr>
          <a:lstStyle/>
          <a:p>
            <a:endParaRPr lang="en-US" sz="800" dirty="0"/>
          </a:p>
          <a:p>
            <a:pPr algn="ctr"/>
            <a:r>
              <a:rPr lang="en-US" sz="3600" b="1" dirty="0"/>
              <a:t>NACA – Neighborhood Assistance Corporation of America</a:t>
            </a:r>
          </a:p>
          <a:p>
            <a:pPr fontAlgn="base"/>
            <a:endParaRPr lang="en-US" sz="800" b="1" cap="all" dirty="0"/>
          </a:p>
          <a:p>
            <a:pPr fontAlgn="base"/>
            <a:endParaRPr lang="en-US" b="1" cap="all" dirty="0"/>
          </a:p>
          <a:p>
            <a:pPr algn="ctr" fontAlgn="base"/>
            <a:r>
              <a:rPr lang="en-US" b="1" cap="all" dirty="0"/>
              <a:t>ELIMINATING BARRIERS TO AFFORDABLE HOMEOWNERSHIP</a:t>
            </a:r>
          </a:p>
          <a:p>
            <a:pPr fontAlgn="base"/>
            <a:r>
              <a:rPr lang="en-US" dirty="0"/>
              <a:t>NACA provides over 30% of all the housing counseling in the country and is the most effective in providing affordable long-term homeownership for both homebuyers and homeowners. NACA’s transformative mortgage product, counseling services, and character-based underwriting provides a model for how fair mortgage lending can successfully be made a reality for working families and people of color on a large scale.</a:t>
            </a:r>
          </a:p>
          <a:p>
            <a:pPr fontAlgn="base"/>
            <a:endParaRPr lang="en-US" dirty="0"/>
          </a:p>
          <a:p>
            <a:pPr fontAlgn="base"/>
            <a:r>
              <a:rPr lang="en-US" dirty="0"/>
              <a:t>	Below Market Fixed Rate</a:t>
            </a:r>
          </a:p>
          <a:p>
            <a:pPr fontAlgn="base"/>
            <a:r>
              <a:rPr lang="en-US" dirty="0"/>
              <a:t>	No down payment</a:t>
            </a:r>
          </a:p>
          <a:p>
            <a:pPr fontAlgn="base"/>
            <a:r>
              <a:rPr lang="en-US" dirty="0"/>
              <a:t>	No closing costs</a:t>
            </a:r>
          </a:p>
          <a:p>
            <a:pPr fontAlgn="base"/>
            <a:r>
              <a:rPr lang="en-US" dirty="0"/>
              <a:t>	No fees</a:t>
            </a:r>
          </a:p>
          <a:p>
            <a:pPr fontAlgn="base"/>
            <a:r>
              <a:rPr lang="en-US" dirty="0"/>
              <a:t>	No mortgage insurance</a:t>
            </a:r>
          </a:p>
          <a:p>
            <a:pPr fontAlgn="base"/>
            <a:r>
              <a:rPr lang="en-US" dirty="0"/>
              <a:t>	No consideration of credit score</a:t>
            </a:r>
          </a:p>
          <a:p>
            <a:pPr fontAlgn="base"/>
            <a:endParaRPr lang="en-US" dirty="0"/>
          </a:p>
          <a:p>
            <a:endParaRPr lang="en-US" dirty="0"/>
          </a:p>
        </p:txBody>
      </p:sp>
    </p:spTree>
    <p:extLst>
      <p:ext uri="{BB962C8B-B14F-4D97-AF65-F5344CB8AC3E}">
        <p14:creationId xmlns:p14="http://schemas.microsoft.com/office/powerpoint/2010/main" val="3907533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6D9A9B-F2CE-F04B-F25F-2A14D21DDBD8}"/>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1CE27F72-A20C-6260-BDCD-D117F60E3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D36A5AE-1FE4-67D5-FD56-42CDFABA4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B2A4A89-85B8-2D94-183D-157E61824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A25EB4E6-F8B0-5905-23DB-3EC790C7C942}"/>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23894BB4-57D7-95A2-838C-2B2584D40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53756549-3109-E973-B394-D7244F8E5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CBBC5E7B-E415-8CF6-9F87-1BEB887E5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51F52CAF-B6BB-E8E6-A565-1ABE1C356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3074AE4B-A4A9-B6EE-5ED9-94F8C01CE3F2}"/>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7000429D-A24A-29FB-D3C5-9F2C3D7EDFD1}"/>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A45F2042-D662-89C5-8449-4F7A64C55BFD}"/>
              </a:ext>
            </a:extLst>
          </p:cNvPr>
          <p:cNvSpPr txBox="1"/>
          <p:nvPr/>
        </p:nvSpPr>
        <p:spPr>
          <a:xfrm>
            <a:off x="1280667" y="677668"/>
            <a:ext cx="9630666" cy="3693319"/>
          </a:xfrm>
          <a:prstGeom prst="rect">
            <a:avLst/>
          </a:prstGeom>
          <a:noFill/>
          <a:ln>
            <a:noFill/>
          </a:ln>
        </p:spPr>
        <p:txBody>
          <a:bodyPr wrap="square" rtlCol="0">
            <a:spAutoFit/>
          </a:bodyPr>
          <a:lstStyle/>
          <a:p>
            <a:endParaRPr lang="en-US" dirty="0"/>
          </a:p>
          <a:p>
            <a:endParaRPr lang="en-US" dirty="0"/>
          </a:p>
          <a:p>
            <a:endParaRPr lang="en-US" dirty="0"/>
          </a:p>
          <a:p>
            <a:endParaRPr lang="en-US" dirty="0"/>
          </a:p>
          <a:p>
            <a:endParaRPr lang="en-US" dirty="0"/>
          </a:p>
          <a:p>
            <a:pPr algn="ctr"/>
            <a:r>
              <a:rPr lang="en-US" sz="7200" b="1" dirty="0"/>
              <a:t>Q &amp; A</a:t>
            </a:r>
          </a:p>
          <a:p>
            <a:pPr algn="ctr"/>
            <a:r>
              <a:rPr lang="en-US" sz="7200" b="1" dirty="0"/>
              <a:t>Wrap Up</a:t>
            </a:r>
          </a:p>
        </p:txBody>
      </p:sp>
    </p:spTree>
    <p:extLst>
      <p:ext uri="{BB962C8B-B14F-4D97-AF65-F5344CB8AC3E}">
        <p14:creationId xmlns:p14="http://schemas.microsoft.com/office/powerpoint/2010/main" val="1530652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B49625F-BD5B-B00D-91C6-FC7C12759AEA}"/>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25A422DA-C6F9-184C-96CC-7E2440291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A37741B-0202-4684-D3F4-00D992C2E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4077144-FD35-6DFC-0CAC-D4CB9DF4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73A9A456-B89C-79FE-FA69-4E3FB4F61CBD}"/>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95929717-AD78-34E5-8200-B8E03F559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DEC4C282-1236-3895-8FCE-50CE792FD4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DEF1B0B6-D400-24B7-7FAE-5A03ECC67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0B6141B5-3524-D208-67ED-DF60139A3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ACBA6281-23DE-3FF1-6E5B-B7AD6F1C789E}"/>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423376E9-4FD4-FB16-B1F8-CB2AFC15C1B0}"/>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3" name="TextBox 2">
            <a:extLst>
              <a:ext uri="{FF2B5EF4-FFF2-40B4-BE49-F238E27FC236}">
                <a16:creationId xmlns:a16="http://schemas.microsoft.com/office/drawing/2014/main" id="{AF62681F-3C6C-C3C9-C5F4-FEDA812F9F9A}"/>
              </a:ext>
            </a:extLst>
          </p:cNvPr>
          <p:cNvSpPr txBox="1"/>
          <p:nvPr/>
        </p:nvSpPr>
        <p:spPr>
          <a:xfrm>
            <a:off x="1280666" y="611068"/>
            <a:ext cx="9857233" cy="5878532"/>
          </a:xfrm>
          <a:prstGeom prst="rect">
            <a:avLst/>
          </a:prstGeom>
          <a:noFill/>
          <a:ln>
            <a:noFill/>
          </a:ln>
        </p:spPr>
        <p:txBody>
          <a:bodyPr wrap="square" rtlCol="0">
            <a:spAutoFit/>
          </a:bodyPr>
          <a:lstStyle/>
          <a:p>
            <a:pPr algn="ctr"/>
            <a:r>
              <a:rPr lang="en-US" sz="3200" b="1" dirty="0"/>
              <a:t>Series Agenda</a:t>
            </a:r>
          </a:p>
          <a:p>
            <a:pPr algn="ctr"/>
            <a:endParaRPr lang="en-US" sz="1200" b="1" dirty="0"/>
          </a:p>
          <a:p>
            <a:pPr>
              <a:lnSpc>
                <a:spcPct val="150000"/>
              </a:lnSpc>
            </a:pPr>
            <a:r>
              <a:rPr lang="en-US" sz="2400" b="1" dirty="0"/>
              <a:t>August 31, 2025		Money Mindset	</a:t>
            </a:r>
          </a:p>
          <a:p>
            <a:pPr>
              <a:lnSpc>
                <a:spcPct val="150000"/>
              </a:lnSpc>
            </a:pPr>
            <a:r>
              <a:rPr lang="en-US" sz="2400" b="1" dirty="0"/>
              <a:t>September 7, 2025		Money Concepts &amp; Principles	</a:t>
            </a:r>
          </a:p>
          <a:p>
            <a:r>
              <a:rPr lang="en-US" sz="2400" b="1" dirty="0"/>
              <a:t>September 14, 2025		Insurance – Why It’s Under-utilized to 					Build Wealth</a:t>
            </a:r>
          </a:p>
          <a:p>
            <a:pPr>
              <a:lnSpc>
                <a:spcPct val="150000"/>
              </a:lnSpc>
            </a:pPr>
            <a:r>
              <a:rPr lang="en-US" sz="2400" b="1" dirty="0"/>
              <a:t>September 21, 2025		Love Insurance with Living Benefits</a:t>
            </a:r>
          </a:p>
          <a:p>
            <a:pPr>
              <a:lnSpc>
                <a:spcPct val="150000"/>
              </a:lnSpc>
            </a:pPr>
            <a:r>
              <a:rPr lang="en-US" sz="2400" b="1" dirty="0"/>
              <a:t>September 28, 2025 	Debt Reduction / Credit / Funding</a:t>
            </a:r>
          </a:p>
          <a:p>
            <a:pPr>
              <a:lnSpc>
                <a:spcPct val="150000"/>
              </a:lnSpc>
            </a:pPr>
            <a:r>
              <a:rPr lang="en-US" sz="2400" b="1" dirty="0"/>
              <a:t>October 5, 2025		Asset Classes / Estate Planning 101 October 12, 2025		Investing (Advanced Classes Available)</a:t>
            </a:r>
          </a:p>
          <a:p>
            <a:pPr>
              <a:lnSpc>
                <a:spcPct val="150000"/>
              </a:lnSpc>
            </a:pPr>
            <a:r>
              <a:rPr lang="en-US" sz="2400" b="1" dirty="0"/>
              <a:t>October 19, 2025		Summary – Project Reports</a:t>
            </a:r>
          </a:p>
          <a:p>
            <a:endParaRPr lang="en-US" sz="3200" b="1" dirty="0"/>
          </a:p>
        </p:txBody>
      </p:sp>
    </p:spTree>
    <p:extLst>
      <p:ext uri="{BB962C8B-B14F-4D97-AF65-F5344CB8AC3E}">
        <p14:creationId xmlns:p14="http://schemas.microsoft.com/office/powerpoint/2010/main" val="431252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03B811B-2C23-E41E-7238-0090D48CD6A6}"/>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85D8FC4E-F13F-C1C9-D506-0205F47B83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7AC609C-832D-E9FB-BD25-2227038FC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6EDE724-F0FC-BB97-884A-5B1FA0D62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C9F85A0F-79D5-602A-5E16-E31192ADF405}"/>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CDD1A7F3-E1B1-AC53-47C7-EB0A1F4CD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5B43F94B-FE63-9788-9C96-17CCE4CBA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4F843818-4108-FFEF-60DD-7D9F5E289C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0EBCAF84-FB24-2FF9-D67B-89E2689C8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722CDA95-4DE5-372D-FC09-8B635133C4D2}"/>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4F8599C0-7E1B-0953-DC0A-FDC058073904}"/>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61C137F5-EF91-513D-2AB9-733E674A5567}"/>
              </a:ext>
            </a:extLst>
          </p:cNvPr>
          <p:cNvSpPr txBox="1"/>
          <p:nvPr/>
        </p:nvSpPr>
        <p:spPr>
          <a:xfrm>
            <a:off x="1280667" y="677668"/>
            <a:ext cx="9630666" cy="4708981"/>
          </a:xfrm>
          <a:prstGeom prst="rect">
            <a:avLst/>
          </a:prstGeom>
          <a:noFill/>
          <a:ln>
            <a:noFill/>
          </a:ln>
        </p:spPr>
        <p:txBody>
          <a:bodyPr wrap="square" rtlCol="0">
            <a:spAutoFit/>
          </a:bodyPr>
          <a:lstStyle/>
          <a:p>
            <a:pPr algn="ctr"/>
            <a:endParaRPr lang="en-US" sz="2000" dirty="0"/>
          </a:p>
          <a:p>
            <a:pPr algn="ctr"/>
            <a:endParaRPr lang="en-US" sz="2000" dirty="0"/>
          </a:p>
          <a:p>
            <a:pPr algn="ctr"/>
            <a:endParaRPr lang="en-US" sz="2000" dirty="0"/>
          </a:p>
          <a:p>
            <a:pPr algn="ctr"/>
            <a:r>
              <a:rPr lang="en-US" sz="6000" b="1" dirty="0"/>
              <a:t>Series 3</a:t>
            </a:r>
          </a:p>
          <a:p>
            <a:pPr algn="ctr"/>
            <a:endParaRPr lang="en-US" sz="3600" b="1" dirty="0"/>
          </a:p>
          <a:p>
            <a:pPr algn="ctr"/>
            <a:r>
              <a:rPr lang="en-US" sz="3600" b="1" dirty="0"/>
              <a:t>Insurance: Myths and Fallacies</a:t>
            </a:r>
          </a:p>
          <a:p>
            <a:pPr algn="ctr"/>
            <a:endParaRPr lang="en-US" sz="3600" b="1" dirty="0"/>
          </a:p>
          <a:p>
            <a:pPr algn="ctr"/>
            <a:r>
              <a:rPr lang="en-US" sz="3600" b="1" dirty="0"/>
              <a:t>Why Is Insurance Under-utilized</a:t>
            </a:r>
          </a:p>
          <a:p>
            <a:pPr algn="ctr"/>
            <a:r>
              <a:rPr lang="en-US" sz="3600" b="1" dirty="0"/>
              <a:t>In Building Wealth?</a:t>
            </a:r>
          </a:p>
        </p:txBody>
      </p:sp>
    </p:spTree>
    <p:extLst>
      <p:ext uri="{BB962C8B-B14F-4D97-AF65-F5344CB8AC3E}">
        <p14:creationId xmlns:p14="http://schemas.microsoft.com/office/powerpoint/2010/main" val="1948110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EF7843-A8C6-368E-BB25-4F0CC626DCE7}"/>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0DE5E04E-9D56-89B4-DF55-C1A7ED1B6A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A17CDE4-B5F9-4F07-9751-6C3DB65C22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AEDFC64-55B9-1B86-D512-C157B0020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A1F38BC7-FCB3-253B-E678-403F4EC76A09}"/>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D73895B9-5415-70C0-EF82-821345E3D8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1D97460B-C7B4-96BA-CC2F-106DF12CE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E8DD53A7-50DC-94B1-014C-ED509F4F1A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D6F5FFA1-8FB9-F89D-1E65-8C20EFDAAF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9E13B29A-2F05-21A9-4A76-D7E13EB78FD9}"/>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429A1FE3-A484-7C2B-7469-7CA518D15379}"/>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F4C94209-6D8E-D3BB-5EE8-440FCF0D7EEE}"/>
              </a:ext>
            </a:extLst>
          </p:cNvPr>
          <p:cNvSpPr txBox="1"/>
          <p:nvPr/>
        </p:nvSpPr>
        <p:spPr>
          <a:xfrm>
            <a:off x="1280667" y="677668"/>
            <a:ext cx="9630666" cy="1200329"/>
          </a:xfrm>
          <a:prstGeom prst="rect">
            <a:avLst/>
          </a:prstGeom>
          <a:noFill/>
          <a:ln>
            <a:noFill/>
          </a:ln>
        </p:spPr>
        <p:txBody>
          <a:bodyPr wrap="square" rtlCol="0">
            <a:spAutoFit/>
          </a:bodyPr>
          <a:lstStyle/>
          <a:p>
            <a:endParaRPr lang="en-US" dirty="0"/>
          </a:p>
          <a:p>
            <a:endParaRPr lang="en-US" dirty="0"/>
          </a:p>
          <a:p>
            <a:endParaRPr lang="en-US" dirty="0"/>
          </a:p>
          <a:p>
            <a:endParaRPr lang="en-US" dirty="0"/>
          </a:p>
        </p:txBody>
      </p:sp>
      <p:sp>
        <p:nvSpPr>
          <p:cNvPr id="3" name="TextBox 2">
            <a:extLst>
              <a:ext uri="{FF2B5EF4-FFF2-40B4-BE49-F238E27FC236}">
                <a16:creationId xmlns:a16="http://schemas.microsoft.com/office/drawing/2014/main" id="{B9ED2E2D-F179-0E51-659B-F15579D7002F}"/>
              </a:ext>
            </a:extLst>
          </p:cNvPr>
          <p:cNvSpPr txBox="1"/>
          <p:nvPr/>
        </p:nvSpPr>
        <p:spPr>
          <a:xfrm>
            <a:off x="1280667" y="677668"/>
            <a:ext cx="9630666" cy="646331"/>
          </a:xfrm>
          <a:prstGeom prst="rect">
            <a:avLst/>
          </a:prstGeom>
          <a:noFill/>
          <a:ln>
            <a:noFill/>
          </a:ln>
        </p:spPr>
        <p:txBody>
          <a:bodyPr wrap="square" rtlCol="0">
            <a:spAutoFit/>
          </a:bodyPr>
          <a:lstStyle/>
          <a:p>
            <a:pPr algn="ctr"/>
            <a:endParaRPr lang="en-US" dirty="0"/>
          </a:p>
          <a:p>
            <a:pPr algn="ctr"/>
            <a:endParaRPr lang="en-US" dirty="0"/>
          </a:p>
        </p:txBody>
      </p:sp>
      <p:pic>
        <p:nvPicPr>
          <p:cNvPr id="6" name="Picture 5" descr="A colorful umbrella with white text&#10;&#10;AI-generated content may be incorrect.">
            <a:extLst>
              <a:ext uri="{FF2B5EF4-FFF2-40B4-BE49-F238E27FC236}">
                <a16:creationId xmlns:a16="http://schemas.microsoft.com/office/drawing/2014/main" id="{E93AE2E5-3AA8-5DAE-9B29-B54EA8410E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8423" y="1323999"/>
            <a:ext cx="4024700" cy="4024700"/>
          </a:xfrm>
          <a:prstGeom prst="rect">
            <a:avLst/>
          </a:prstGeom>
        </p:spPr>
      </p:pic>
      <p:sp>
        <p:nvSpPr>
          <p:cNvPr id="8" name="TextBox 7">
            <a:extLst>
              <a:ext uri="{FF2B5EF4-FFF2-40B4-BE49-F238E27FC236}">
                <a16:creationId xmlns:a16="http://schemas.microsoft.com/office/drawing/2014/main" id="{4811A2CE-D931-E16D-5D87-7AF8B0A6BB92}"/>
              </a:ext>
            </a:extLst>
          </p:cNvPr>
          <p:cNvSpPr txBox="1"/>
          <p:nvPr/>
        </p:nvSpPr>
        <p:spPr>
          <a:xfrm>
            <a:off x="1280667" y="747252"/>
            <a:ext cx="9630666" cy="646331"/>
          </a:xfrm>
          <a:prstGeom prst="rect">
            <a:avLst/>
          </a:prstGeom>
          <a:noFill/>
          <a:ln>
            <a:noFill/>
          </a:ln>
        </p:spPr>
        <p:txBody>
          <a:bodyPr wrap="square" rtlCol="0">
            <a:spAutoFit/>
          </a:bodyPr>
          <a:lstStyle/>
          <a:p>
            <a:pPr algn="ctr"/>
            <a:r>
              <a:rPr lang="en-US" sz="3600" b="1" dirty="0"/>
              <a:t>INSURANCE</a:t>
            </a:r>
          </a:p>
        </p:txBody>
      </p:sp>
      <p:sp>
        <p:nvSpPr>
          <p:cNvPr id="9" name="TextBox 8">
            <a:extLst>
              <a:ext uri="{FF2B5EF4-FFF2-40B4-BE49-F238E27FC236}">
                <a16:creationId xmlns:a16="http://schemas.microsoft.com/office/drawing/2014/main" id="{325CDC84-303A-D16C-D13A-E22110B98E3F}"/>
              </a:ext>
            </a:extLst>
          </p:cNvPr>
          <p:cNvSpPr txBox="1"/>
          <p:nvPr/>
        </p:nvSpPr>
        <p:spPr>
          <a:xfrm>
            <a:off x="1476667" y="5348699"/>
            <a:ext cx="9348649" cy="492443"/>
          </a:xfrm>
          <a:prstGeom prst="rect">
            <a:avLst/>
          </a:prstGeom>
          <a:noFill/>
          <a:ln>
            <a:noFill/>
          </a:ln>
        </p:spPr>
        <p:txBody>
          <a:bodyPr wrap="square" rtlCol="0">
            <a:spAutoFit/>
          </a:bodyPr>
          <a:lstStyle/>
          <a:p>
            <a:pPr algn="ctr"/>
            <a:r>
              <a:rPr lang="en-US" sz="2600" b="1" dirty="0"/>
              <a:t>What does all types of insurance coverage have in common?</a:t>
            </a:r>
          </a:p>
        </p:txBody>
      </p:sp>
    </p:spTree>
    <p:extLst>
      <p:ext uri="{BB962C8B-B14F-4D97-AF65-F5344CB8AC3E}">
        <p14:creationId xmlns:p14="http://schemas.microsoft.com/office/powerpoint/2010/main" val="1366299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ED0D06-DA69-FCA3-C379-B34CAF99F238}"/>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48E2AE00-EAE5-E3BC-B751-DCCD63C17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4499EBC-809C-7C48-27FE-5C6160EA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4AA1B53-788E-29E2-DF53-E46A43AB0E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B6C0D6C5-AFD4-95D8-37C1-E2A24E1DAD0F}"/>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61C7AF14-4ADB-5B62-100C-DA889CC16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96C00A2B-EB05-B62B-0D41-91DDAB28E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6936C05F-4CBE-ACA3-9EF1-B752F298A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5A816B78-1060-5FA5-7637-1698B187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694048D3-143D-A3FF-18BB-A21BCF10B8C3}"/>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2BCCE2D7-21AC-157D-8D96-3973405F8F74}"/>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9AF70CA5-F327-FC5A-CAD8-CA1508F98FA4}"/>
              </a:ext>
            </a:extLst>
          </p:cNvPr>
          <p:cNvSpPr txBox="1"/>
          <p:nvPr/>
        </p:nvSpPr>
        <p:spPr>
          <a:xfrm>
            <a:off x="1280667" y="677668"/>
            <a:ext cx="9630666" cy="1200329"/>
          </a:xfrm>
          <a:prstGeom prst="rect">
            <a:avLst/>
          </a:prstGeom>
          <a:noFill/>
          <a:ln>
            <a:noFill/>
          </a:ln>
        </p:spPr>
        <p:txBody>
          <a:bodyPr wrap="square" rtlCol="0">
            <a:spAutoFit/>
          </a:bodyPr>
          <a:lstStyle/>
          <a:p>
            <a:endParaRPr lang="en-US" dirty="0"/>
          </a:p>
          <a:p>
            <a:endParaRPr lang="en-US" dirty="0"/>
          </a:p>
          <a:p>
            <a:endParaRPr lang="en-US" dirty="0"/>
          </a:p>
          <a:p>
            <a:endParaRPr lang="en-US" dirty="0"/>
          </a:p>
        </p:txBody>
      </p:sp>
      <p:sp>
        <p:nvSpPr>
          <p:cNvPr id="3" name="TextBox 2">
            <a:extLst>
              <a:ext uri="{FF2B5EF4-FFF2-40B4-BE49-F238E27FC236}">
                <a16:creationId xmlns:a16="http://schemas.microsoft.com/office/drawing/2014/main" id="{38470BED-CCA7-916D-B4C4-50A415326173}"/>
              </a:ext>
            </a:extLst>
          </p:cNvPr>
          <p:cNvSpPr txBox="1"/>
          <p:nvPr/>
        </p:nvSpPr>
        <p:spPr>
          <a:xfrm>
            <a:off x="1622914" y="891147"/>
            <a:ext cx="8946171" cy="4985980"/>
          </a:xfrm>
          <a:prstGeom prst="rect">
            <a:avLst/>
          </a:prstGeom>
          <a:noFill/>
          <a:ln>
            <a:noFill/>
          </a:ln>
        </p:spPr>
        <p:txBody>
          <a:bodyPr wrap="square" rtlCol="0">
            <a:spAutoFit/>
          </a:bodyPr>
          <a:lstStyle/>
          <a:p>
            <a:endParaRPr lang="en-US" dirty="0"/>
          </a:p>
          <a:p>
            <a:r>
              <a:rPr lang="en-US" sz="3600" b="1" dirty="0"/>
              <a:t>Definition</a:t>
            </a:r>
          </a:p>
          <a:p>
            <a:r>
              <a:rPr lang="en-US" sz="2400" dirty="0"/>
              <a:t>Insurance is a </a:t>
            </a:r>
            <a:r>
              <a:rPr lang="en-US" sz="2400" b="1" dirty="0"/>
              <a:t>contract (called a policy)</a:t>
            </a:r>
            <a:r>
              <a:rPr lang="en-US" sz="2400" dirty="0"/>
              <a:t> in which you pay money (called a </a:t>
            </a:r>
            <a:r>
              <a:rPr lang="en-US" sz="2400" b="1" dirty="0"/>
              <a:t>premium</a:t>
            </a:r>
            <a:r>
              <a:rPr lang="en-US" sz="2400" dirty="0"/>
              <a:t>) to an insurance company, and in return, the company promises to </a:t>
            </a:r>
            <a:r>
              <a:rPr lang="en-US" sz="2400" b="1" dirty="0"/>
              <a:t>protect you financially</a:t>
            </a:r>
            <a:r>
              <a:rPr lang="en-US" sz="2400" dirty="0"/>
              <a:t> against certain risks.</a:t>
            </a:r>
          </a:p>
          <a:p>
            <a:endParaRPr lang="en-US" dirty="0"/>
          </a:p>
          <a:p>
            <a:r>
              <a:rPr lang="en-US" sz="3600" b="1" dirty="0"/>
              <a:t>Main Purpose</a:t>
            </a:r>
          </a:p>
          <a:p>
            <a:r>
              <a:rPr lang="en-US" sz="2400" dirty="0"/>
              <a:t>Insurance is all about </a:t>
            </a:r>
            <a:r>
              <a:rPr lang="en-US" sz="2400" b="1" dirty="0"/>
              <a:t>risk management</a:t>
            </a:r>
            <a:r>
              <a:rPr lang="en-US" sz="2400" dirty="0"/>
              <a:t>. Instead of bearing all the risk yourself, you share it with many other people through the insurance company. You pay premiums to the insurance, in return, the insurance company agrees to take on the risk that if a covered event happens, you will be made whole.</a:t>
            </a:r>
          </a:p>
          <a:p>
            <a:endParaRPr lang="en-US" dirty="0"/>
          </a:p>
        </p:txBody>
      </p:sp>
    </p:spTree>
    <p:extLst>
      <p:ext uri="{BB962C8B-B14F-4D97-AF65-F5344CB8AC3E}">
        <p14:creationId xmlns:p14="http://schemas.microsoft.com/office/powerpoint/2010/main" val="135051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B2A4DC-9254-59C9-A3BB-2F960E874557}"/>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4EAE7AE3-AFE3-99ED-EFD7-D3B3B3B4D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1D959EC-E24D-829C-4793-E8DCB968E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C0343D9-CE71-F4F7-A319-2B2BB5EE3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55C87766-AA49-E93F-1024-7281D941694E}"/>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569F267B-BF95-BDD7-85F4-9F3DF8B89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44F860CD-03A6-EDCD-EEC3-999F7ECD6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786DFC71-CBEE-8188-9EB7-04836730B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A6D2F8B9-2913-463C-7E82-830F7F5BE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790B0420-A0F8-9741-2CB8-AA425EC9ED2A}"/>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482658F8-C87D-CA90-728E-F28E5AE9F5D0}"/>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2F1DCE79-F925-D41B-CB7E-300283FD2BF3}"/>
              </a:ext>
            </a:extLst>
          </p:cNvPr>
          <p:cNvSpPr txBox="1"/>
          <p:nvPr/>
        </p:nvSpPr>
        <p:spPr>
          <a:xfrm>
            <a:off x="1280667" y="677668"/>
            <a:ext cx="9630666" cy="1200329"/>
          </a:xfrm>
          <a:prstGeom prst="rect">
            <a:avLst/>
          </a:prstGeom>
          <a:noFill/>
          <a:ln>
            <a:noFill/>
          </a:ln>
        </p:spPr>
        <p:txBody>
          <a:bodyPr wrap="square" rtlCol="0">
            <a:spAutoFit/>
          </a:bodyPr>
          <a:lstStyle/>
          <a:p>
            <a:endParaRPr lang="en-US" dirty="0"/>
          </a:p>
          <a:p>
            <a:endParaRPr lang="en-US" dirty="0"/>
          </a:p>
          <a:p>
            <a:endParaRPr lang="en-US" dirty="0"/>
          </a:p>
          <a:p>
            <a:endParaRPr lang="en-US" dirty="0"/>
          </a:p>
        </p:txBody>
      </p:sp>
      <p:sp>
        <p:nvSpPr>
          <p:cNvPr id="3" name="TextBox 2">
            <a:extLst>
              <a:ext uri="{FF2B5EF4-FFF2-40B4-BE49-F238E27FC236}">
                <a16:creationId xmlns:a16="http://schemas.microsoft.com/office/drawing/2014/main" id="{5804855A-1C70-57C4-D535-63C3D2383728}"/>
              </a:ext>
            </a:extLst>
          </p:cNvPr>
          <p:cNvSpPr txBox="1"/>
          <p:nvPr/>
        </p:nvSpPr>
        <p:spPr>
          <a:xfrm>
            <a:off x="1280667" y="677668"/>
            <a:ext cx="9630666" cy="1754326"/>
          </a:xfrm>
          <a:prstGeom prst="rect">
            <a:avLst/>
          </a:prstGeom>
          <a:noFill/>
          <a:ln>
            <a:noFill/>
          </a:ln>
        </p:spPr>
        <p:txBody>
          <a:bodyPr wrap="square" rtlCol="0">
            <a:spAutoFit/>
          </a:bodyPr>
          <a:lstStyle/>
          <a:p>
            <a:pPr algn="ctr"/>
            <a:r>
              <a:rPr lang="en-US" sz="3600" b="1" dirty="0"/>
              <a:t>How Insurance Works</a:t>
            </a:r>
          </a:p>
          <a:p>
            <a:pPr algn="ctr"/>
            <a:endParaRPr lang="en-US" sz="3600" b="1" dirty="0"/>
          </a:p>
          <a:p>
            <a:endParaRPr lang="en-US" sz="3600" b="1" dirty="0"/>
          </a:p>
        </p:txBody>
      </p:sp>
      <p:graphicFrame>
        <p:nvGraphicFramePr>
          <p:cNvPr id="5" name="Diagram 4">
            <a:extLst>
              <a:ext uri="{FF2B5EF4-FFF2-40B4-BE49-F238E27FC236}">
                <a16:creationId xmlns:a16="http://schemas.microsoft.com/office/drawing/2014/main" id="{1344F281-883C-F45B-C293-34DD56C8618D}"/>
              </a:ext>
            </a:extLst>
          </p:cNvPr>
          <p:cNvGraphicFramePr/>
          <p:nvPr>
            <p:extLst>
              <p:ext uri="{D42A27DB-BD31-4B8C-83A1-F6EECF244321}">
                <p14:modId xmlns:p14="http://schemas.microsoft.com/office/powerpoint/2010/main" val="3142934404"/>
              </p:ext>
            </p:extLst>
          </p:nvPr>
        </p:nvGraphicFramePr>
        <p:xfrm>
          <a:off x="2687484" y="1854920"/>
          <a:ext cx="6817032" cy="3881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1667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853030-D1DB-9C7B-E781-CD1B3C8999EE}"/>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957CBCE6-D6BC-77C4-1CEC-A98E3CB64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C8E5DE7-5B9A-FC98-165E-9176F18B6F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862D665-5A43-BDE6-BCBE-2F51FBA65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258E8706-EB92-1E66-E5E7-05470BF2F7CD}"/>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B82D06A8-E6EA-44C7-630C-044D75710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9F891055-744C-42D7-37B0-A66F5F5E43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5C2444AA-12BB-2950-7B84-FBBE98D0C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48EBA086-82B8-8C16-47BD-11E07688B0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5EAB18E3-FCDD-2C07-C3A5-10E3DF1CFC2C}"/>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64D44C76-5544-1C71-4D4F-8CF23F6EB87A}"/>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3F45FA2C-F456-6A8B-296C-793C75857073}"/>
              </a:ext>
            </a:extLst>
          </p:cNvPr>
          <p:cNvSpPr txBox="1"/>
          <p:nvPr/>
        </p:nvSpPr>
        <p:spPr>
          <a:xfrm>
            <a:off x="1672667" y="677668"/>
            <a:ext cx="8846665" cy="8309967"/>
          </a:xfrm>
          <a:prstGeom prst="rect">
            <a:avLst/>
          </a:prstGeom>
          <a:noFill/>
          <a:ln>
            <a:noFill/>
          </a:ln>
        </p:spPr>
        <p:txBody>
          <a:bodyPr wrap="square" rtlCol="0">
            <a:spAutoFit/>
          </a:bodyPr>
          <a:lstStyle/>
          <a:p>
            <a:pPr algn="ctr"/>
            <a:r>
              <a:rPr lang="en-US" sz="3600" b="1" dirty="0"/>
              <a:t>Two Types of Insurance</a:t>
            </a:r>
          </a:p>
          <a:p>
            <a:endParaRPr lang="en-US" sz="1200" b="1" dirty="0"/>
          </a:p>
          <a:p>
            <a:r>
              <a:rPr lang="en-US" sz="2400" b="1" dirty="0"/>
              <a:t>Term Life Insurance</a:t>
            </a:r>
          </a:p>
          <a:p>
            <a:endParaRPr lang="en-US" sz="1200" b="1" dirty="0"/>
          </a:p>
          <a:p>
            <a:r>
              <a:rPr lang="en-US" b="1" dirty="0"/>
              <a:t>Definition:</a:t>
            </a:r>
            <a:r>
              <a:rPr lang="en-US" dirty="0"/>
              <a:t> Provides coverage for a </a:t>
            </a:r>
            <a:r>
              <a:rPr lang="en-US" b="1" dirty="0"/>
              <a:t>specific period of time</a:t>
            </a:r>
            <a:r>
              <a:rPr lang="en-US" dirty="0"/>
              <a:t> (e.g., 10, 15, 20, or 30 years).</a:t>
            </a:r>
          </a:p>
          <a:p>
            <a:endParaRPr lang="en-US" dirty="0"/>
          </a:p>
          <a:p>
            <a:r>
              <a:rPr lang="en-US" b="1" dirty="0"/>
              <a:t>Purpose:</a:t>
            </a:r>
            <a:r>
              <a:rPr lang="en-US" dirty="0"/>
              <a:t> Pays a death benefit to your beneficiaries if you pass away during that term.</a:t>
            </a:r>
          </a:p>
          <a:p>
            <a:endParaRPr lang="en-US" sz="1200" dirty="0"/>
          </a:p>
          <a:p>
            <a:r>
              <a:rPr lang="en-US" b="1" dirty="0"/>
              <a:t>Cost:</a:t>
            </a:r>
            <a:r>
              <a:rPr lang="en-US" dirty="0"/>
              <a:t> Most affordable option, since it’s pure insurance without extra savings features.</a:t>
            </a:r>
          </a:p>
          <a:p>
            <a:endParaRPr lang="en-US" sz="1200" dirty="0"/>
          </a:p>
          <a:p>
            <a:r>
              <a:rPr lang="en-US" b="1" dirty="0"/>
              <a:t>Best For:</a:t>
            </a:r>
            <a:endParaRPr lang="en-US" dirty="0"/>
          </a:p>
          <a:p>
            <a:pPr lvl="1"/>
            <a:r>
              <a:rPr lang="en-US" dirty="0"/>
              <a:t>Families who need protection while kids are growing up.</a:t>
            </a:r>
          </a:p>
          <a:p>
            <a:pPr lvl="1"/>
            <a:r>
              <a:rPr lang="en-US" dirty="0"/>
              <a:t>Covering a mortgage, debts, or income replacement during working years.</a:t>
            </a:r>
          </a:p>
          <a:p>
            <a:pPr lvl="1"/>
            <a:endParaRPr lang="en-US" sz="1200" dirty="0"/>
          </a:p>
          <a:p>
            <a:r>
              <a:rPr lang="en-US" b="1" dirty="0"/>
              <a:t>Downside:</a:t>
            </a:r>
            <a:endParaRPr lang="en-US" dirty="0"/>
          </a:p>
          <a:p>
            <a:pPr lvl="1"/>
            <a:r>
              <a:rPr lang="en-US" dirty="0"/>
              <a:t>If the term ends and you’re still alive, coverage stops (unless you renew, often at higher cost).</a:t>
            </a:r>
          </a:p>
          <a:p>
            <a:pPr lvl="1"/>
            <a:r>
              <a:rPr lang="en-US" dirty="0"/>
              <a:t>No cash value or savings component.</a:t>
            </a:r>
          </a:p>
          <a:p>
            <a:endParaRPr lang="en-US" sz="3600" b="1" dirty="0"/>
          </a:p>
          <a:p>
            <a:endParaRPr lang="en-US" sz="3600" b="1" dirty="0"/>
          </a:p>
          <a:p>
            <a:endParaRPr lang="en-US" sz="3600" b="1" dirty="0"/>
          </a:p>
          <a:p>
            <a:endParaRPr lang="en-US" sz="3600" b="1" dirty="0"/>
          </a:p>
          <a:p>
            <a:r>
              <a:rPr lang="en-US" sz="3600" b="1" dirty="0"/>
              <a:t>Permanent = </a:t>
            </a:r>
          </a:p>
          <a:p>
            <a:pPr algn="ctr"/>
            <a:endParaRPr lang="en-US" sz="3600" dirty="0"/>
          </a:p>
        </p:txBody>
      </p:sp>
    </p:spTree>
    <p:extLst>
      <p:ext uri="{BB962C8B-B14F-4D97-AF65-F5344CB8AC3E}">
        <p14:creationId xmlns:p14="http://schemas.microsoft.com/office/powerpoint/2010/main" val="126817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297AA5-6C33-555E-E97D-851F7712409C}"/>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088FCD1E-4892-5165-4BD6-24C4BFFEB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860F680-0527-1B95-EDA0-A56B2B2E6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AFD2577-228B-58EE-30E9-A34230375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8A4B0FCD-F621-F67D-284C-F201D6E595A4}"/>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2DD6EDDD-33A1-FD3C-114F-473F14091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B4B44D7F-A0AA-FFAD-29A1-A4666B885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0392C41A-4F54-E0DB-F56C-D7A09A991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3E34A748-223B-7982-EF09-9152DFFD9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142AC3A8-15A3-5883-570B-6781C92040E6}"/>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40C562AC-7167-FBD0-E002-B8C3F6ED76D6}"/>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8CE1398C-9B95-8ECE-F9D1-F0EAF0FEBF8C}"/>
              </a:ext>
            </a:extLst>
          </p:cNvPr>
          <p:cNvSpPr txBox="1"/>
          <p:nvPr/>
        </p:nvSpPr>
        <p:spPr>
          <a:xfrm>
            <a:off x="1280667" y="677668"/>
            <a:ext cx="9630666" cy="1200329"/>
          </a:xfrm>
          <a:prstGeom prst="rect">
            <a:avLst/>
          </a:prstGeom>
          <a:noFill/>
          <a:ln>
            <a:noFill/>
          </a:ln>
        </p:spPr>
        <p:txBody>
          <a:bodyPr wrap="square" rtlCol="0">
            <a:spAutoFit/>
          </a:bodyPr>
          <a:lstStyle/>
          <a:p>
            <a:endParaRPr lang="en-US" dirty="0"/>
          </a:p>
          <a:p>
            <a:endParaRPr lang="en-US" dirty="0"/>
          </a:p>
          <a:p>
            <a:endParaRPr lang="en-US" dirty="0"/>
          </a:p>
          <a:p>
            <a:endParaRPr lang="en-US" dirty="0"/>
          </a:p>
        </p:txBody>
      </p:sp>
      <p:sp>
        <p:nvSpPr>
          <p:cNvPr id="8" name="TextBox 7">
            <a:extLst>
              <a:ext uri="{FF2B5EF4-FFF2-40B4-BE49-F238E27FC236}">
                <a16:creationId xmlns:a16="http://schemas.microsoft.com/office/drawing/2014/main" id="{529DA83F-CC94-19C2-BF74-32B8CB30CB6D}"/>
              </a:ext>
            </a:extLst>
          </p:cNvPr>
          <p:cNvSpPr txBox="1"/>
          <p:nvPr/>
        </p:nvSpPr>
        <p:spPr>
          <a:xfrm>
            <a:off x="1476667" y="831747"/>
            <a:ext cx="9238665" cy="5109091"/>
          </a:xfrm>
          <a:prstGeom prst="rect">
            <a:avLst/>
          </a:prstGeom>
          <a:noFill/>
        </p:spPr>
        <p:txBody>
          <a:bodyPr wrap="square">
            <a:spAutoFit/>
          </a:bodyPr>
          <a:lstStyle/>
          <a:p>
            <a:pPr algn="ctr"/>
            <a:r>
              <a:rPr lang="en-US" sz="3600" b="1" dirty="0"/>
              <a:t>Two Types of Insurance</a:t>
            </a:r>
          </a:p>
          <a:p>
            <a:endParaRPr lang="en-US" sz="800" b="1" dirty="0"/>
          </a:p>
          <a:p>
            <a:r>
              <a:rPr lang="en-US" sz="2400" b="1" dirty="0"/>
              <a:t>Permanent Life Insurance</a:t>
            </a:r>
          </a:p>
          <a:p>
            <a:endParaRPr lang="en-US" b="1" dirty="0"/>
          </a:p>
          <a:p>
            <a:r>
              <a:rPr lang="en-US" b="1" dirty="0"/>
              <a:t>Definition:</a:t>
            </a:r>
            <a:r>
              <a:rPr lang="en-US" dirty="0"/>
              <a:t> Provides coverage for your </a:t>
            </a:r>
            <a:r>
              <a:rPr lang="en-US" b="1" dirty="0"/>
              <a:t>entire lifetime</a:t>
            </a:r>
            <a:r>
              <a:rPr lang="en-US" dirty="0"/>
              <a:t>, as long as premiums are paid.</a:t>
            </a:r>
          </a:p>
          <a:p>
            <a:r>
              <a:rPr lang="en-US" b="1" dirty="0"/>
              <a:t>Types:</a:t>
            </a:r>
            <a:r>
              <a:rPr lang="en-US" dirty="0"/>
              <a:t> Includes </a:t>
            </a:r>
            <a:r>
              <a:rPr lang="en-US" b="1" dirty="0"/>
              <a:t>Whole Life</a:t>
            </a:r>
            <a:r>
              <a:rPr lang="en-US" dirty="0"/>
              <a:t>, </a:t>
            </a:r>
            <a:r>
              <a:rPr lang="en-US" b="1" dirty="0"/>
              <a:t>Universal Life</a:t>
            </a:r>
            <a:r>
              <a:rPr lang="en-US" dirty="0"/>
              <a:t>, </a:t>
            </a:r>
            <a:r>
              <a:rPr lang="en-US" b="1" dirty="0"/>
              <a:t>Variable Life</a:t>
            </a:r>
            <a:r>
              <a:rPr lang="en-US" dirty="0"/>
              <a:t>, and </a:t>
            </a:r>
            <a:r>
              <a:rPr lang="en-US" b="1" dirty="0"/>
              <a:t>Indexed Universal Life (IUL)</a:t>
            </a:r>
            <a:r>
              <a:rPr lang="en-US" dirty="0"/>
              <a:t>.</a:t>
            </a:r>
          </a:p>
          <a:p>
            <a:r>
              <a:rPr lang="en-US" b="1" dirty="0"/>
              <a:t>Cash Value:</a:t>
            </a:r>
            <a:r>
              <a:rPr lang="en-US" dirty="0"/>
              <a:t> Builds a </a:t>
            </a:r>
            <a:r>
              <a:rPr lang="en-US" b="1" dirty="0"/>
              <a:t>savings component</a:t>
            </a:r>
            <a:r>
              <a:rPr lang="en-US" dirty="0"/>
              <a:t> (cash value) that grows tax-deferred and can be borrowed against.</a:t>
            </a:r>
          </a:p>
          <a:p>
            <a:r>
              <a:rPr lang="en-US" b="1" dirty="0"/>
              <a:t>Cost:</a:t>
            </a:r>
            <a:r>
              <a:rPr lang="en-US" dirty="0"/>
              <a:t> Premiums are </a:t>
            </a:r>
            <a:r>
              <a:rPr lang="en-US" b="1" dirty="0"/>
              <a:t>higher</a:t>
            </a:r>
            <a:r>
              <a:rPr lang="en-US" dirty="0"/>
              <a:t> than term because of lifetime coverage and cash accumulation.</a:t>
            </a:r>
          </a:p>
          <a:p>
            <a:r>
              <a:rPr lang="en-US" b="1" dirty="0"/>
              <a:t>Best For:</a:t>
            </a:r>
            <a:endParaRPr lang="en-US" dirty="0"/>
          </a:p>
          <a:p>
            <a:pPr lvl="1"/>
            <a:r>
              <a:rPr lang="en-US" dirty="0"/>
              <a:t>Estate planning and wealth transfer.</a:t>
            </a:r>
          </a:p>
          <a:p>
            <a:pPr lvl="1"/>
            <a:r>
              <a:rPr lang="en-US" dirty="0"/>
              <a:t>People who want lifetime coverage plus a savings/investment element.</a:t>
            </a:r>
          </a:p>
          <a:p>
            <a:pPr lvl="1"/>
            <a:r>
              <a:rPr lang="en-US" dirty="0"/>
              <a:t>Business owners funding buy-sell agreements or key-person insurance.</a:t>
            </a:r>
          </a:p>
          <a:p>
            <a:r>
              <a:rPr lang="en-US" b="1" dirty="0"/>
              <a:t>Downside:</a:t>
            </a:r>
            <a:endParaRPr lang="en-US" dirty="0"/>
          </a:p>
          <a:p>
            <a:pPr lvl="1"/>
            <a:r>
              <a:rPr lang="en-US" dirty="0"/>
              <a:t>More complex and expensive.</a:t>
            </a:r>
          </a:p>
          <a:p>
            <a:pPr lvl="1"/>
            <a:r>
              <a:rPr lang="en-US" dirty="0"/>
              <a:t>Requires long-term commitment to realize benefits.</a:t>
            </a:r>
          </a:p>
          <a:p>
            <a:endParaRPr lang="en-US" sz="2400" b="1" dirty="0"/>
          </a:p>
        </p:txBody>
      </p:sp>
    </p:spTree>
    <p:extLst>
      <p:ext uri="{BB962C8B-B14F-4D97-AF65-F5344CB8AC3E}">
        <p14:creationId xmlns:p14="http://schemas.microsoft.com/office/powerpoint/2010/main" val="1875834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10C110-72F5-77F5-C262-79358139FA3A}"/>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38B1108D-D74E-AC90-16A5-7DA035F7D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143CC9E-DA88-23EA-4107-6701EF01FE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7F589C9-56C5-9A59-B5B2-0DAD95332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9B2FC048-489A-32AC-4E26-C8559108A1B2}"/>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3EF0225C-B43A-3614-C667-8A95866AA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11BDDEF1-47D9-5D94-FD76-EB310E619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C30F3FBD-2640-278C-DE75-95D077DDD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139C961B-C058-710A-3D62-836D84590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46B184FA-E055-F588-4A5D-A03415E77A56}"/>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CE334E18-17CD-DDFA-93C0-F716B7DE169A}"/>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5BC37395-5DB9-073B-2FC9-F1350A24BAD9}"/>
              </a:ext>
            </a:extLst>
          </p:cNvPr>
          <p:cNvSpPr txBox="1"/>
          <p:nvPr/>
        </p:nvSpPr>
        <p:spPr>
          <a:xfrm>
            <a:off x="1280667" y="677668"/>
            <a:ext cx="9630666" cy="1200329"/>
          </a:xfrm>
          <a:prstGeom prst="rect">
            <a:avLst/>
          </a:prstGeom>
          <a:noFill/>
          <a:ln>
            <a:noFill/>
          </a:ln>
        </p:spPr>
        <p:txBody>
          <a:bodyPr wrap="square" rtlCol="0">
            <a:spAutoFit/>
          </a:bodyPr>
          <a:lstStyle/>
          <a:p>
            <a:endParaRPr lang="en-US" dirty="0"/>
          </a:p>
          <a:p>
            <a:endParaRPr lang="en-US" dirty="0"/>
          </a:p>
          <a:p>
            <a:endParaRPr lang="en-US" dirty="0"/>
          </a:p>
          <a:p>
            <a:endParaRPr lang="en-US" dirty="0"/>
          </a:p>
        </p:txBody>
      </p:sp>
      <p:graphicFrame>
        <p:nvGraphicFramePr>
          <p:cNvPr id="5" name="Table 4">
            <a:extLst>
              <a:ext uri="{FF2B5EF4-FFF2-40B4-BE49-F238E27FC236}">
                <a16:creationId xmlns:a16="http://schemas.microsoft.com/office/drawing/2014/main" id="{DDFFFA0F-B137-5978-7803-DAC07F32488F}"/>
              </a:ext>
            </a:extLst>
          </p:cNvPr>
          <p:cNvGraphicFramePr>
            <a:graphicFrameLocks noGrp="1"/>
          </p:cNvGraphicFramePr>
          <p:nvPr>
            <p:extLst>
              <p:ext uri="{D42A27DB-BD31-4B8C-83A1-F6EECF244321}">
                <p14:modId xmlns:p14="http://schemas.microsoft.com/office/powerpoint/2010/main" val="2209374025"/>
              </p:ext>
            </p:extLst>
          </p:nvPr>
        </p:nvGraphicFramePr>
        <p:xfrm>
          <a:off x="1280667" y="1421318"/>
          <a:ext cx="9630666" cy="4673600"/>
        </p:xfrm>
        <a:graphic>
          <a:graphicData uri="http://schemas.openxmlformats.org/drawingml/2006/table">
            <a:tbl>
              <a:tblPr firstRow="1" bandRow="1">
                <a:tableStyleId>{5C22544A-7EE6-4342-B048-85BDC9FD1C3A}</a:tableStyleId>
              </a:tblPr>
              <a:tblGrid>
                <a:gridCol w="4815333">
                  <a:extLst>
                    <a:ext uri="{9D8B030D-6E8A-4147-A177-3AD203B41FA5}">
                      <a16:colId xmlns:a16="http://schemas.microsoft.com/office/drawing/2014/main" val="433435859"/>
                    </a:ext>
                  </a:extLst>
                </a:gridCol>
                <a:gridCol w="4815333">
                  <a:extLst>
                    <a:ext uri="{9D8B030D-6E8A-4147-A177-3AD203B41FA5}">
                      <a16:colId xmlns:a16="http://schemas.microsoft.com/office/drawing/2014/main" val="662645906"/>
                    </a:ext>
                  </a:extLst>
                </a:gridCol>
              </a:tblGrid>
              <a:tr h="370840">
                <a:tc>
                  <a:txBody>
                    <a:bodyPr/>
                    <a:lstStyle/>
                    <a:p>
                      <a:pPr algn="ctr"/>
                      <a:r>
                        <a:rPr lang="en-US" sz="2400" dirty="0"/>
                        <a:t>Myth/Fallacy</a:t>
                      </a:r>
                    </a:p>
                  </a:txBody>
                  <a:tcPr/>
                </a:tc>
                <a:tc>
                  <a:txBody>
                    <a:bodyPr/>
                    <a:lstStyle/>
                    <a:p>
                      <a:pPr algn="ctr"/>
                      <a:r>
                        <a:rPr lang="en-US" sz="2400" dirty="0"/>
                        <a:t>Reality</a:t>
                      </a:r>
                    </a:p>
                  </a:txBody>
                  <a:tcPr/>
                </a:tc>
                <a:extLst>
                  <a:ext uri="{0D108BD9-81ED-4DB2-BD59-A6C34878D82A}">
                    <a16:rowId xmlns:a16="http://schemas.microsoft.com/office/drawing/2014/main" val="4071214060"/>
                  </a:ext>
                </a:extLst>
              </a:tr>
              <a:tr h="370840">
                <a:tc>
                  <a:txBody>
                    <a:bodyPr/>
                    <a:lstStyle/>
                    <a:p>
                      <a:r>
                        <a:rPr lang="en-US" sz="1650" dirty="0"/>
                        <a:t>Life insurance is only for burial expenses</a:t>
                      </a:r>
                    </a:p>
                  </a:txBody>
                  <a:tcPr/>
                </a:tc>
                <a:tc>
                  <a:txBody>
                    <a:bodyPr/>
                    <a:lstStyle/>
                    <a:p>
                      <a:r>
                        <a:rPr lang="en-US" sz="1650" dirty="0"/>
                        <a:t>Covers debt, income replacement, education, legacy</a:t>
                      </a:r>
                    </a:p>
                  </a:txBody>
                  <a:tcPr/>
                </a:tc>
                <a:extLst>
                  <a:ext uri="{0D108BD9-81ED-4DB2-BD59-A6C34878D82A}">
                    <a16:rowId xmlns:a16="http://schemas.microsoft.com/office/drawing/2014/main" val="2327773512"/>
                  </a:ext>
                </a:extLst>
              </a:tr>
              <a:tr h="370840">
                <a:tc>
                  <a:txBody>
                    <a:bodyPr/>
                    <a:lstStyle/>
                    <a:p>
                      <a:r>
                        <a:rPr lang="en-US" sz="1650" dirty="0"/>
                        <a:t>It is too expensive to afford</a:t>
                      </a:r>
                    </a:p>
                  </a:txBody>
                  <a:tcPr/>
                </a:tc>
                <a:tc>
                  <a:txBody>
                    <a:bodyPr/>
                    <a:lstStyle/>
                    <a:p>
                      <a:r>
                        <a:rPr lang="en-US" sz="1650" dirty="0"/>
                        <a:t>Term life can be affordable, especially when young</a:t>
                      </a:r>
                    </a:p>
                  </a:txBody>
                  <a:tcPr/>
                </a:tc>
                <a:extLst>
                  <a:ext uri="{0D108BD9-81ED-4DB2-BD59-A6C34878D82A}">
                    <a16:rowId xmlns:a16="http://schemas.microsoft.com/office/drawing/2014/main" val="3125973271"/>
                  </a:ext>
                </a:extLst>
              </a:tr>
              <a:tr h="370840">
                <a:tc>
                  <a:txBody>
                    <a:bodyPr/>
                    <a:lstStyle/>
                    <a:p>
                      <a:r>
                        <a:rPr lang="en-US" sz="1650" dirty="0"/>
                        <a:t>I am young and healthy, so I don’t need it</a:t>
                      </a:r>
                    </a:p>
                  </a:txBody>
                  <a:tcPr/>
                </a:tc>
                <a:tc>
                  <a:txBody>
                    <a:bodyPr/>
                    <a:lstStyle/>
                    <a:p>
                      <a:r>
                        <a:rPr lang="en-US" sz="1650" dirty="0"/>
                        <a:t>Buying early locks in lower premiums and higher coverage</a:t>
                      </a:r>
                    </a:p>
                  </a:txBody>
                  <a:tcPr/>
                </a:tc>
                <a:extLst>
                  <a:ext uri="{0D108BD9-81ED-4DB2-BD59-A6C34878D82A}">
                    <a16:rowId xmlns:a16="http://schemas.microsoft.com/office/drawing/2014/main" val="1878187105"/>
                  </a:ext>
                </a:extLst>
              </a:tr>
              <a:tr h="370840">
                <a:tc>
                  <a:txBody>
                    <a:bodyPr/>
                    <a:lstStyle/>
                    <a:p>
                      <a:r>
                        <a:rPr lang="en-US" sz="1650" dirty="0"/>
                        <a:t>My job’s insurance is enough</a:t>
                      </a:r>
                    </a:p>
                  </a:txBody>
                  <a:tcPr/>
                </a:tc>
                <a:tc>
                  <a:txBody>
                    <a:bodyPr/>
                    <a:lstStyle/>
                    <a:p>
                      <a:r>
                        <a:rPr lang="en-US" sz="1650" dirty="0"/>
                        <a:t>Work policies are limited (term) and end when you leave job</a:t>
                      </a:r>
                    </a:p>
                  </a:txBody>
                  <a:tcPr/>
                </a:tc>
                <a:extLst>
                  <a:ext uri="{0D108BD9-81ED-4DB2-BD59-A6C34878D82A}">
                    <a16:rowId xmlns:a16="http://schemas.microsoft.com/office/drawing/2014/main" val="1749435781"/>
                  </a:ext>
                </a:extLst>
              </a:tr>
              <a:tr h="370840">
                <a:tc>
                  <a:txBody>
                    <a:bodyPr/>
                    <a:lstStyle/>
                    <a:p>
                      <a:r>
                        <a:rPr lang="en-US" sz="1650" dirty="0"/>
                        <a:t>I don’t need life insurance without kids</a:t>
                      </a:r>
                    </a:p>
                  </a:txBody>
                  <a:tcPr/>
                </a:tc>
                <a:tc>
                  <a:txBody>
                    <a:bodyPr/>
                    <a:lstStyle/>
                    <a:p>
                      <a:r>
                        <a:rPr lang="en-US" sz="1650" dirty="0"/>
                        <a:t>Covers debt and secure future insurability without kids</a:t>
                      </a:r>
                    </a:p>
                  </a:txBody>
                  <a:tcPr/>
                </a:tc>
                <a:extLst>
                  <a:ext uri="{0D108BD9-81ED-4DB2-BD59-A6C34878D82A}">
                    <a16:rowId xmlns:a16="http://schemas.microsoft.com/office/drawing/2014/main" val="1553305767"/>
                  </a:ext>
                </a:extLst>
              </a:tr>
              <a:tr h="370840">
                <a:tc>
                  <a:txBody>
                    <a:bodyPr/>
                    <a:lstStyle/>
                    <a:p>
                      <a:r>
                        <a:rPr lang="en-US" sz="1650" dirty="0"/>
                        <a:t>Insurance companies don’t pay out</a:t>
                      </a:r>
                    </a:p>
                  </a:txBody>
                  <a:tcPr/>
                </a:tc>
                <a:tc>
                  <a:txBody>
                    <a:bodyPr/>
                    <a:lstStyle/>
                    <a:p>
                      <a:r>
                        <a:rPr lang="en-US" sz="1650" dirty="0"/>
                        <a:t>Over 98% of claims are paid; denials are rare</a:t>
                      </a:r>
                    </a:p>
                  </a:txBody>
                  <a:tcPr/>
                </a:tc>
                <a:extLst>
                  <a:ext uri="{0D108BD9-81ED-4DB2-BD59-A6C34878D82A}">
                    <a16:rowId xmlns:a16="http://schemas.microsoft.com/office/drawing/2014/main" val="2957773560"/>
                  </a:ext>
                </a:extLst>
              </a:tr>
              <a:tr h="370840">
                <a:tc>
                  <a:txBody>
                    <a:bodyPr/>
                    <a:lstStyle/>
                    <a:p>
                      <a:r>
                        <a:rPr lang="en-US" sz="1650" dirty="0"/>
                        <a:t>I can’t get coverage because of my health</a:t>
                      </a:r>
                    </a:p>
                  </a:txBody>
                  <a:tcPr/>
                </a:tc>
                <a:tc>
                  <a:txBody>
                    <a:bodyPr/>
                    <a:lstStyle/>
                    <a:p>
                      <a:r>
                        <a:rPr lang="en-US" sz="1650" dirty="0"/>
                        <a:t>Many companies now offer policies for people with health conditions (like diabetes or high blood pressure), sometimes at higher premiums but still accessible.</a:t>
                      </a:r>
                    </a:p>
                  </a:txBody>
                  <a:tcPr/>
                </a:tc>
                <a:extLst>
                  <a:ext uri="{0D108BD9-81ED-4DB2-BD59-A6C34878D82A}">
                    <a16:rowId xmlns:a16="http://schemas.microsoft.com/office/drawing/2014/main" val="4288507467"/>
                  </a:ext>
                </a:extLst>
              </a:tr>
            </a:tbl>
          </a:graphicData>
        </a:graphic>
      </p:graphicFrame>
      <p:sp>
        <p:nvSpPr>
          <p:cNvPr id="6" name="TextBox 5">
            <a:extLst>
              <a:ext uri="{FF2B5EF4-FFF2-40B4-BE49-F238E27FC236}">
                <a16:creationId xmlns:a16="http://schemas.microsoft.com/office/drawing/2014/main" id="{59B90A29-2859-0DF3-7F65-45D19021FB14}"/>
              </a:ext>
            </a:extLst>
          </p:cNvPr>
          <p:cNvSpPr txBox="1"/>
          <p:nvPr/>
        </p:nvSpPr>
        <p:spPr>
          <a:xfrm>
            <a:off x="1784555" y="631501"/>
            <a:ext cx="8622890" cy="646331"/>
          </a:xfrm>
          <a:prstGeom prst="rect">
            <a:avLst/>
          </a:prstGeom>
          <a:noFill/>
        </p:spPr>
        <p:txBody>
          <a:bodyPr wrap="square" rtlCol="0">
            <a:spAutoFit/>
          </a:bodyPr>
          <a:lstStyle/>
          <a:p>
            <a:pPr algn="ctr"/>
            <a:r>
              <a:rPr lang="en-US" sz="3600" b="1" dirty="0"/>
              <a:t>Myths vs the Reality of Life Insurance</a:t>
            </a:r>
          </a:p>
        </p:txBody>
      </p:sp>
    </p:spTree>
    <p:extLst>
      <p:ext uri="{BB962C8B-B14F-4D97-AF65-F5344CB8AC3E}">
        <p14:creationId xmlns:p14="http://schemas.microsoft.com/office/powerpoint/2010/main" val="1258798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2A109A-E58A-DD0D-DE3E-C0EC7CBD2BC7}"/>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CEA1B0F2-61BB-EAAF-5DD2-BA2701C5C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AEDC09A-8E6A-1C87-19C1-06E1F211C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6182CDD-F2FC-8AFA-EB6D-372E7E4C9D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C40DE70C-CD4B-15FD-56B6-5A18B04D00C3}"/>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2E7D7360-398A-5255-37F3-B975257CD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C4B87F8D-0B41-4066-9E39-956E99958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0F99A698-B19E-6B15-EFBF-C82E5F44E9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4F6AF02D-216B-AF06-CB6D-AF98B54BFA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D00DC954-52D2-0D20-A5DB-3A21E05EB469}"/>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33F58AE7-3AA8-9425-E2D3-7D03F0DF8E11}"/>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A6D190D3-B62A-B043-81C3-4FDF752F71A7}"/>
              </a:ext>
            </a:extLst>
          </p:cNvPr>
          <p:cNvSpPr txBox="1"/>
          <p:nvPr/>
        </p:nvSpPr>
        <p:spPr>
          <a:xfrm>
            <a:off x="1280667" y="677668"/>
            <a:ext cx="9630666" cy="1200329"/>
          </a:xfrm>
          <a:prstGeom prst="rect">
            <a:avLst/>
          </a:prstGeom>
          <a:noFill/>
          <a:ln>
            <a:noFill/>
          </a:ln>
        </p:spPr>
        <p:txBody>
          <a:bodyPr wrap="square" rtlCol="0">
            <a:spAutoFit/>
          </a:bodyPr>
          <a:lstStyle/>
          <a:p>
            <a:endParaRPr lang="en-US" dirty="0"/>
          </a:p>
          <a:p>
            <a:endParaRPr lang="en-US" dirty="0"/>
          </a:p>
          <a:p>
            <a:endParaRPr lang="en-US" dirty="0"/>
          </a:p>
          <a:p>
            <a:endParaRPr lang="en-US" dirty="0"/>
          </a:p>
        </p:txBody>
      </p:sp>
      <p:sp>
        <p:nvSpPr>
          <p:cNvPr id="8" name="TextBox 7">
            <a:extLst>
              <a:ext uri="{FF2B5EF4-FFF2-40B4-BE49-F238E27FC236}">
                <a16:creationId xmlns:a16="http://schemas.microsoft.com/office/drawing/2014/main" id="{52D7798E-C8A8-E75B-90D5-99C74213A92C}"/>
              </a:ext>
            </a:extLst>
          </p:cNvPr>
          <p:cNvSpPr txBox="1"/>
          <p:nvPr/>
        </p:nvSpPr>
        <p:spPr>
          <a:xfrm>
            <a:off x="1280667" y="677668"/>
            <a:ext cx="9630666" cy="6001643"/>
          </a:xfrm>
          <a:prstGeom prst="rect">
            <a:avLst/>
          </a:prstGeom>
          <a:noFill/>
          <a:ln>
            <a:noFill/>
          </a:ln>
        </p:spPr>
        <p:txBody>
          <a:bodyPr wrap="square" rtlCol="0">
            <a:spAutoFit/>
          </a:bodyPr>
          <a:lstStyle/>
          <a:p>
            <a:endParaRPr lang="en-US" sz="800" dirty="0"/>
          </a:p>
          <a:p>
            <a:pPr algn="ctr"/>
            <a:r>
              <a:rPr lang="en-US" sz="3600" b="1" spc="285" dirty="0">
                <a:latin typeface="Calibri"/>
                <a:cs typeface="Calibri"/>
              </a:rPr>
              <a:t>30M</a:t>
            </a:r>
            <a:r>
              <a:rPr lang="en-US" sz="3600" b="1" spc="140" dirty="0">
                <a:latin typeface="Calibri"/>
                <a:cs typeface="Calibri"/>
              </a:rPr>
              <a:t> </a:t>
            </a:r>
            <a:r>
              <a:rPr lang="en-US" sz="3600" b="1" spc="335" dirty="0">
                <a:latin typeface="Calibri"/>
                <a:cs typeface="Calibri"/>
              </a:rPr>
              <a:t>Americans</a:t>
            </a:r>
            <a:r>
              <a:rPr lang="en-US" sz="3600" b="1" spc="145" dirty="0">
                <a:latin typeface="Calibri"/>
                <a:cs typeface="Calibri"/>
              </a:rPr>
              <a:t> </a:t>
            </a:r>
            <a:r>
              <a:rPr lang="en-US" sz="3600" b="1" spc="245" dirty="0">
                <a:latin typeface="Calibri"/>
                <a:cs typeface="Calibri"/>
              </a:rPr>
              <a:t>are</a:t>
            </a:r>
            <a:r>
              <a:rPr lang="en-US" sz="3600" b="1" spc="145" dirty="0">
                <a:latin typeface="Calibri"/>
                <a:cs typeface="Calibri"/>
              </a:rPr>
              <a:t> </a:t>
            </a:r>
            <a:r>
              <a:rPr lang="en-US" sz="3600" b="1" spc="310" dirty="0">
                <a:latin typeface="Calibri"/>
                <a:cs typeface="Calibri"/>
              </a:rPr>
              <a:t>underinsured</a:t>
            </a:r>
            <a:r>
              <a:rPr lang="en-US" sz="3600" b="1" spc="145" dirty="0">
                <a:latin typeface="Calibri"/>
                <a:cs typeface="Calibri"/>
              </a:rPr>
              <a:t> </a:t>
            </a:r>
          </a:p>
          <a:p>
            <a:pPr algn="ctr"/>
            <a:r>
              <a:rPr lang="en-US" sz="3600" b="1" spc="215" dirty="0">
                <a:latin typeface="Calibri"/>
                <a:cs typeface="Calibri"/>
              </a:rPr>
              <a:t>37M</a:t>
            </a:r>
            <a:r>
              <a:rPr lang="en-US" sz="3600" b="1" spc="140" dirty="0">
                <a:latin typeface="Calibri"/>
                <a:cs typeface="Calibri"/>
              </a:rPr>
              <a:t> </a:t>
            </a:r>
            <a:r>
              <a:rPr lang="en-US" sz="3600" b="1" spc="300" dirty="0">
                <a:latin typeface="Calibri"/>
                <a:cs typeface="Calibri"/>
              </a:rPr>
              <a:t>have</a:t>
            </a:r>
            <a:r>
              <a:rPr lang="en-US" sz="3600" b="1" spc="145" dirty="0">
                <a:latin typeface="Calibri"/>
                <a:cs typeface="Calibri"/>
              </a:rPr>
              <a:t> </a:t>
            </a:r>
            <a:r>
              <a:rPr lang="en-US" sz="3600" b="1" spc="350" dirty="0">
                <a:latin typeface="Calibri"/>
                <a:cs typeface="Calibri"/>
              </a:rPr>
              <a:t>no</a:t>
            </a:r>
            <a:r>
              <a:rPr lang="en-US" sz="3600" b="1" spc="145" dirty="0">
                <a:latin typeface="Calibri"/>
                <a:cs typeface="Calibri"/>
              </a:rPr>
              <a:t> </a:t>
            </a:r>
            <a:r>
              <a:rPr lang="en-US" sz="3600" b="1" spc="165" dirty="0">
                <a:latin typeface="Calibri"/>
                <a:cs typeface="Calibri"/>
              </a:rPr>
              <a:t>life</a:t>
            </a:r>
            <a:r>
              <a:rPr lang="en-US" sz="3600" b="1" spc="145" dirty="0">
                <a:latin typeface="Calibri"/>
                <a:cs typeface="Calibri"/>
              </a:rPr>
              <a:t> </a:t>
            </a:r>
            <a:r>
              <a:rPr lang="en-US" sz="3600" b="1" spc="295" dirty="0">
                <a:latin typeface="Calibri"/>
                <a:cs typeface="Calibri"/>
              </a:rPr>
              <a:t>insurance</a:t>
            </a:r>
          </a:p>
          <a:p>
            <a:pPr algn="ctr"/>
            <a:endParaRPr lang="en-US" sz="1200" b="1" spc="295" dirty="0">
              <a:latin typeface="Calibri"/>
              <a:cs typeface="Calibri"/>
            </a:endParaRPr>
          </a:p>
          <a:p>
            <a:pPr algn="ctr"/>
            <a:r>
              <a:rPr lang="en-US" sz="3600" b="1" spc="295" dirty="0">
                <a:latin typeface="Calibri"/>
                <a:cs typeface="Calibri"/>
              </a:rPr>
              <a:t>WHY?</a:t>
            </a:r>
          </a:p>
          <a:p>
            <a:pPr algn="ctr"/>
            <a:r>
              <a:rPr lang="en-US" sz="3600" b="1" spc="295" dirty="0">
                <a:latin typeface="Calibri"/>
                <a:cs typeface="Calibri"/>
              </a:rPr>
              <a:t>We have been misinformed.</a:t>
            </a:r>
          </a:p>
          <a:p>
            <a:pPr algn="ctr"/>
            <a:r>
              <a:rPr lang="en-US" sz="2400" b="1" dirty="0"/>
              <a:t>Why These Myths Persist in the African American Community</a:t>
            </a:r>
          </a:p>
          <a:p>
            <a:pPr algn="ctr"/>
            <a:endParaRPr lang="en-US" sz="1600" b="1" dirty="0"/>
          </a:p>
          <a:p>
            <a:pPr algn="ctr"/>
            <a:r>
              <a:rPr lang="en-US" b="1" dirty="0"/>
              <a:t>Historical mistrust:</a:t>
            </a:r>
            <a:r>
              <a:rPr lang="en-US" dirty="0"/>
              <a:t> </a:t>
            </a:r>
          </a:p>
          <a:p>
            <a:r>
              <a:rPr lang="en-US" dirty="0"/>
              <a:t>Historically, African Americans were discriminated against by most insurers (e.g., being charged higher rates or denied coverage, or lower coverage).</a:t>
            </a:r>
          </a:p>
          <a:p>
            <a:pPr algn="ctr"/>
            <a:r>
              <a:rPr lang="en-US" b="1" dirty="0"/>
              <a:t>Lack of financial literacy outreach:</a:t>
            </a:r>
            <a:r>
              <a:rPr lang="en-US" dirty="0"/>
              <a:t> </a:t>
            </a:r>
          </a:p>
          <a:p>
            <a:r>
              <a:rPr lang="en-US" dirty="0"/>
              <a:t>Many communities haven’t had equal access to financial education, so myths persist.</a:t>
            </a:r>
          </a:p>
          <a:p>
            <a:pPr algn="ctr"/>
            <a:r>
              <a:rPr lang="en-US" b="1" dirty="0"/>
              <a:t>Cultural traditions:</a:t>
            </a:r>
            <a:r>
              <a:rPr lang="en-US" dirty="0"/>
              <a:t> </a:t>
            </a:r>
          </a:p>
          <a:p>
            <a:r>
              <a:rPr lang="en-US" dirty="0"/>
              <a:t>Good time on the frivolous and ignore what is priority. Pass the buck and leave the burden on others.</a:t>
            </a:r>
          </a:p>
          <a:p>
            <a:pPr algn="ctr"/>
            <a:endParaRPr lang="en-US" sz="3600" dirty="0"/>
          </a:p>
        </p:txBody>
      </p:sp>
    </p:spTree>
    <p:extLst>
      <p:ext uri="{BB962C8B-B14F-4D97-AF65-F5344CB8AC3E}">
        <p14:creationId xmlns:p14="http://schemas.microsoft.com/office/powerpoint/2010/main" val="3632318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424B68-5365-76FF-1945-4A360A20D0FA}"/>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CD7D0541-8DF2-C8AA-1EEC-6FD1B6341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816556E-C756-F758-7E82-E1C91BF01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C17E890-D614-1B71-7EFF-E5EFA3E7F4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F98B6E79-B5F8-3916-62A0-13A0BF982F0E}"/>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B16851A9-18F8-59E8-EDFC-AB8E179B4E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6FAF2F1B-6EF1-6C6A-86B6-3D7E97F85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CA774CCF-7876-153C-3031-940C43A25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A1D48CE0-FAB3-0DFA-9545-780A17107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370E1C64-18C0-618A-E698-0244E91FE579}"/>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695DB650-C0D0-1DA3-F885-FB17F361F4E4}"/>
              </a:ext>
            </a:extLst>
          </p:cNvPr>
          <p:cNvSpPr txBox="1"/>
          <p:nvPr/>
        </p:nvSpPr>
        <p:spPr>
          <a:xfrm>
            <a:off x="0" y="31059"/>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9585E794-AEA9-F680-84FA-CC8BD55F2D6F}"/>
              </a:ext>
            </a:extLst>
          </p:cNvPr>
          <p:cNvSpPr txBox="1"/>
          <p:nvPr/>
        </p:nvSpPr>
        <p:spPr>
          <a:xfrm>
            <a:off x="1280667" y="677668"/>
            <a:ext cx="9630666" cy="1200329"/>
          </a:xfrm>
          <a:prstGeom prst="rect">
            <a:avLst/>
          </a:prstGeom>
          <a:noFill/>
          <a:ln>
            <a:noFill/>
          </a:ln>
        </p:spPr>
        <p:txBody>
          <a:bodyPr wrap="square" rtlCol="0">
            <a:spAutoFit/>
          </a:bodyPr>
          <a:lstStyle/>
          <a:p>
            <a:endParaRPr lang="en-US" dirty="0"/>
          </a:p>
          <a:p>
            <a:endParaRPr lang="en-US" dirty="0"/>
          </a:p>
          <a:p>
            <a:endParaRPr lang="en-US" dirty="0"/>
          </a:p>
          <a:p>
            <a:endParaRPr lang="en-US" dirty="0"/>
          </a:p>
        </p:txBody>
      </p:sp>
      <p:sp>
        <p:nvSpPr>
          <p:cNvPr id="3" name="TextBox 2">
            <a:extLst>
              <a:ext uri="{FF2B5EF4-FFF2-40B4-BE49-F238E27FC236}">
                <a16:creationId xmlns:a16="http://schemas.microsoft.com/office/drawing/2014/main" id="{AF4788CB-C4D2-DEEA-8366-D1AC1AC36D2B}"/>
              </a:ext>
            </a:extLst>
          </p:cNvPr>
          <p:cNvSpPr txBox="1"/>
          <p:nvPr/>
        </p:nvSpPr>
        <p:spPr>
          <a:xfrm>
            <a:off x="1280667" y="677668"/>
            <a:ext cx="9630666" cy="1261884"/>
          </a:xfrm>
          <a:prstGeom prst="rect">
            <a:avLst/>
          </a:prstGeom>
          <a:noFill/>
          <a:ln>
            <a:noFill/>
          </a:ln>
        </p:spPr>
        <p:txBody>
          <a:bodyPr wrap="square" rtlCol="0">
            <a:spAutoFit/>
          </a:bodyPr>
          <a:lstStyle/>
          <a:p>
            <a:pPr algn="ctr"/>
            <a:r>
              <a:rPr lang="en-US" sz="3600" dirty="0"/>
              <a:t>US 2020 Census Snapshot</a:t>
            </a:r>
          </a:p>
          <a:p>
            <a:pPr algn="ctr"/>
            <a:r>
              <a:rPr lang="en-US" sz="2000" dirty="0"/>
              <a:t>(census.gov) From the 2020 U.S. Census (official data as of April 1, 2020)</a:t>
            </a:r>
          </a:p>
          <a:p>
            <a:pPr algn="ctr"/>
            <a:r>
              <a:rPr lang="en-US" sz="2000" b="1" dirty="0"/>
              <a:t>331,449,281</a:t>
            </a:r>
            <a:r>
              <a:rPr lang="en-US" sz="2000" dirty="0"/>
              <a:t> as of April 1, 2020</a:t>
            </a:r>
          </a:p>
        </p:txBody>
      </p:sp>
      <p:graphicFrame>
        <p:nvGraphicFramePr>
          <p:cNvPr id="5" name="Table 4">
            <a:extLst>
              <a:ext uri="{FF2B5EF4-FFF2-40B4-BE49-F238E27FC236}">
                <a16:creationId xmlns:a16="http://schemas.microsoft.com/office/drawing/2014/main" id="{E7E28423-DAAB-FD5A-B8F1-06A55B00AEB3}"/>
              </a:ext>
            </a:extLst>
          </p:cNvPr>
          <p:cNvGraphicFramePr>
            <a:graphicFrameLocks noGrp="1"/>
          </p:cNvGraphicFramePr>
          <p:nvPr>
            <p:extLst>
              <p:ext uri="{D42A27DB-BD31-4B8C-83A1-F6EECF244321}">
                <p14:modId xmlns:p14="http://schemas.microsoft.com/office/powerpoint/2010/main" val="154124714"/>
              </p:ext>
            </p:extLst>
          </p:nvPr>
        </p:nvGraphicFramePr>
        <p:xfrm>
          <a:off x="2068612" y="2133742"/>
          <a:ext cx="8450720" cy="3876600"/>
        </p:xfrm>
        <a:graphic>
          <a:graphicData uri="http://schemas.openxmlformats.org/drawingml/2006/table">
            <a:tbl>
              <a:tblPr firstRow="1" bandRow="1">
                <a:tableStyleId>{21E4AEA4-8DFA-4A89-87EB-49C32662AFE0}</a:tableStyleId>
              </a:tblPr>
              <a:tblGrid>
                <a:gridCol w="4225360">
                  <a:extLst>
                    <a:ext uri="{9D8B030D-6E8A-4147-A177-3AD203B41FA5}">
                      <a16:colId xmlns:a16="http://schemas.microsoft.com/office/drawing/2014/main" val="393084909"/>
                    </a:ext>
                  </a:extLst>
                </a:gridCol>
                <a:gridCol w="4225360">
                  <a:extLst>
                    <a:ext uri="{9D8B030D-6E8A-4147-A177-3AD203B41FA5}">
                      <a16:colId xmlns:a16="http://schemas.microsoft.com/office/drawing/2014/main" val="3570672616"/>
                    </a:ext>
                  </a:extLst>
                </a:gridCol>
              </a:tblGrid>
              <a:tr h="454797">
                <a:tc>
                  <a:txBody>
                    <a:bodyPr/>
                    <a:lstStyle/>
                    <a:p>
                      <a:pPr algn="ctr"/>
                      <a:r>
                        <a:rPr lang="en-US" sz="2200" b="0" dirty="0">
                          <a:solidFill>
                            <a:schemeClr val="tx1"/>
                          </a:solidFill>
                        </a:rPr>
                        <a:t>Race / Ethnicity</a:t>
                      </a:r>
                    </a:p>
                  </a:txBody>
                  <a:tcPr/>
                </a:tc>
                <a:tc>
                  <a:txBody>
                    <a:bodyPr/>
                    <a:lstStyle/>
                    <a:p>
                      <a:r>
                        <a:rPr lang="en-US" sz="2200" b="0" dirty="0">
                          <a:solidFill>
                            <a:schemeClr val="tx1"/>
                          </a:solidFill>
                        </a:rPr>
                        <a:t>Share of Total U.S. Population</a:t>
                      </a:r>
                    </a:p>
                  </a:txBody>
                  <a:tcPr/>
                </a:tc>
                <a:extLst>
                  <a:ext uri="{0D108BD9-81ED-4DB2-BD59-A6C34878D82A}">
                    <a16:rowId xmlns:a16="http://schemas.microsoft.com/office/drawing/2014/main" val="4016046853"/>
                  </a:ext>
                </a:extLst>
              </a:tr>
              <a:tr h="395240">
                <a:tc>
                  <a:txBody>
                    <a:bodyPr/>
                    <a:lstStyle/>
                    <a:p>
                      <a:r>
                        <a:rPr lang="en-US" dirty="0"/>
                        <a:t>White alone, non-Hispanic</a:t>
                      </a:r>
                    </a:p>
                  </a:txBody>
                  <a:tcPr/>
                </a:tc>
                <a:tc>
                  <a:txBody>
                    <a:bodyPr/>
                    <a:lstStyle/>
                    <a:p>
                      <a:pPr algn="ctr"/>
                      <a:r>
                        <a:rPr lang="en-US" dirty="0"/>
                        <a:t>57.8%</a:t>
                      </a:r>
                    </a:p>
                  </a:txBody>
                  <a:tcPr/>
                </a:tc>
                <a:extLst>
                  <a:ext uri="{0D108BD9-81ED-4DB2-BD59-A6C34878D82A}">
                    <a16:rowId xmlns:a16="http://schemas.microsoft.com/office/drawing/2014/main" val="4088892104"/>
                  </a:ext>
                </a:extLst>
              </a:tr>
              <a:tr h="395240">
                <a:tc>
                  <a:txBody>
                    <a:bodyPr/>
                    <a:lstStyle/>
                    <a:p>
                      <a:r>
                        <a:rPr lang="en-US" dirty="0"/>
                        <a:t>Hispanic or Latino (of any race)</a:t>
                      </a:r>
                    </a:p>
                  </a:txBody>
                  <a:tcPr/>
                </a:tc>
                <a:tc>
                  <a:txBody>
                    <a:bodyPr/>
                    <a:lstStyle/>
                    <a:p>
                      <a:pPr algn="ctr"/>
                      <a:r>
                        <a:rPr lang="en-US" dirty="0"/>
                        <a:t>18.7%</a:t>
                      </a:r>
                    </a:p>
                  </a:txBody>
                  <a:tcPr/>
                </a:tc>
                <a:extLst>
                  <a:ext uri="{0D108BD9-81ED-4DB2-BD59-A6C34878D82A}">
                    <a16:rowId xmlns:a16="http://schemas.microsoft.com/office/drawing/2014/main" val="3080979995"/>
                  </a:ext>
                </a:extLst>
              </a:tr>
              <a:tr h="682195">
                <a:tc>
                  <a:txBody>
                    <a:bodyPr/>
                    <a:lstStyle/>
                    <a:p>
                      <a:r>
                        <a:rPr lang="en-US" b="1" dirty="0"/>
                        <a:t>Black or African American alone, non-Hispanic</a:t>
                      </a:r>
                    </a:p>
                  </a:txBody>
                  <a:tcPr/>
                </a:tc>
                <a:tc>
                  <a:txBody>
                    <a:bodyPr/>
                    <a:lstStyle/>
                    <a:p>
                      <a:pPr algn="ctr"/>
                      <a:r>
                        <a:rPr lang="en-US" b="1" dirty="0"/>
                        <a:t>12.1%</a:t>
                      </a:r>
                    </a:p>
                    <a:p>
                      <a:pPr algn="ctr"/>
                      <a:r>
                        <a:rPr lang="en-US" b="1" dirty="0"/>
                        <a:t>30M (3.6M)   37M (4.44M)</a:t>
                      </a:r>
                    </a:p>
                  </a:txBody>
                  <a:tcPr/>
                </a:tc>
                <a:extLst>
                  <a:ext uri="{0D108BD9-81ED-4DB2-BD59-A6C34878D82A}">
                    <a16:rowId xmlns:a16="http://schemas.microsoft.com/office/drawing/2014/main" val="3390197707"/>
                  </a:ext>
                </a:extLst>
              </a:tr>
              <a:tr h="682195">
                <a:tc>
                  <a:txBody>
                    <a:bodyPr/>
                    <a:lstStyle/>
                    <a:p>
                      <a:r>
                        <a:rPr lang="en-US" dirty="0"/>
                        <a:t>Asian alone, non-Hispanic</a:t>
                      </a:r>
                    </a:p>
                  </a:txBody>
                  <a:tcPr/>
                </a:tc>
                <a:tc>
                  <a:txBody>
                    <a:bodyPr/>
                    <a:lstStyle/>
                    <a:p>
                      <a:pPr algn="ctr"/>
                      <a:r>
                        <a:rPr lang="en-US" dirty="0"/>
                        <a:t>≈ 5–6 %) — exact number not always cited in short data summaries </a:t>
                      </a:r>
                    </a:p>
                  </a:txBody>
                  <a:tcPr/>
                </a:tc>
                <a:extLst>
                  <a:ext uri="{0D108BD9-81ED-4DB2-BD59-A6C34878D82A}">
                    <a16:rowId xmlns:a16="http://schemas.microsoft.com/office/drawing/2014/main" val="2130356282"/>
                  </a:ext>
                </a:extLst>
              </a:tr>
              <a:tr h="1266933">
                <a:tc>
                  <a:txBody>
                    <a:bodyPr/>
                    <a:lstStyle/>
                    <a:p>
                      <a:r>
                        <a:rPr lang="en-US" dirty="0"/>
                        <a:t>Other races (including American Indian &amp; Alaska Native, Native Hawaiian &amp; Other Pacific Islander, and people of two or more races)</a:t>
                      </a:r>
                    </a:p>
                  </a:txBody>
                  <a:tcPr/>
                </a:tc>
                <a:tc>
                  <a:txBody>
                    <a:bodyPr/>
                    <a:lstStyle/>
                    <a:p>
                      <a:pPr algn="ctr"/>
                      <a:r>
                        <a:rPr lang="en-US" dirty="0"/>
                        <a:t>Remainder (~ 6–7 %) </a:t>
                      </a:r>
                    </a:p>
                  </a:txBody>
                  <a:tcPr/>
                </a:tc>
                <a:extLst>
                  <a:ext uri="{0D108BD9-81ED-4DB2-BD59-A6C34878D82A}">
                    <a16:rowId xmlns:a16="http://schemas.microsoft.com/office/drawing/2014/main" val="2805281869"/>
                  </a:ext>
                </a:extLst>
              </a:tr>
            </a:tbl>
          </a:graphicData>
        </a:graphic>
      </p:graphicFrame>
    </p:spTree>
    <p:extLst>
      <p:ext uri="{BB962C8B-B14F-4D97-AF65-F5344CB8AC3E}">
        <p14:creationId xmlns:p14="http://schemas.microsoft.com/office/powerpoint/2010/main" val="3686265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75C6D1-A3DA-139D-2F7C-59225A182A90}"/>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F326EC6E-77BE-8865-926A-0D8119255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BA573ED-94AB-66C6-E60B-6D9458C51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450C8B7-0C02-DA82-9D85-80EB6AD75F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CCC5F075-7B23-2E6B-DAA9-A9CC886CA5CB}"/>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24760E67-2BE2-5198-171F-EDBAFFE57B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4484980F-B503-632D-EB2C-060BFDE17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68A0A4E1-749F-678B-466F-1C52530A9C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9C66D11B-F402-1866-BAB0-4D8F7F1ED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B61F6640-0520-97B0-A4E2-DA62D1602A93}"/>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BEBAE31B-E540-509D-9645-02271A8B895C}"/>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80B2E749-56A5-1E5F-964B-DBC8424ECD5C}"/>
              </a:ext>
            </a:extLst>
          </p:cNvPr>
          <p:cNvSpPr txBox="1"/>
          <p:nvPr/>
        </p:nvSpPr>
        <p:spPr>
          <a:xfrm>
            <a:off x="1280667" y="677668"/>
            <a:ext cx="9630666" cy="1200329"/>
          </a:xfrm>
          <a:prstGeom prst="rect">
            <a:avLst/>
          </a:prstGeom>
          <a:noFill/>
          <a:ln>
            <a:noFill/>
          </a:ln>
        </p:spPr>
        <p:txBody>
          <a:bodyPr wrap="square" rtlCol="0">
            <a:spAutoFit/>
          </a:bodyPr>
          <a:lstStyle/>
          <a:p>
            <a:endParaRPr lang="en-US" dirty="0"/>
          </a:p>
          <a:p>
            <a:endParaRPr lang="en-US" dirty="0"/>
          </a:p>
          <a:p>
            <a:endParaRPr lang="en-US" dirty="0"/>
          </a:p>
          <a:p>
            <a:endParaRPr lang="en-US" dirty="0"/>
          </a:p>
        </p:txBody>
      </p:sp>
      <p:sp>
        <p:nvSpPr>
          <p:cNvPr id="3" name="TextBox 2">
            <a:extLst>
              <a:ext uri="{FF2B5EF4-FFF2-40B4-BE49-F238E27FC236}">
                <a16:creationId xmlns:a16="http://schemas.microsoft.com/office/drawing/2014/main" id="{D5BA1D9F-884A-A381-F6BE-6C4E5B02464C}"/>
              </a:ext>
            </a:extLst>
          </p:cNvPr>
          <p:cNvSpPr txBox="1"/>
          <p:nvPr/>
        </p:nvSpPr>
        <p:spPr>
          <a:xfrm>
            <a:off x="1194063" y="681078"/>
            <a:ext cx="9630666" cy="3785652"/>
          </a:xfrm>
          <a:prstGeom prst="rect">
            <a:avLst/>
          </a:prstGeom>
          <a:noFill/>
        </p:spPr>
        <p:txBody>
          <a:bodyPr wrap="square" rtlCol="0">
            <a:spAutoFit/>
          </a:bodyPr>
          <a:lstStyle/>
          <a:p>
            <a:pPr algn="ctr"/>
            <a:r>
              <a:rPr lang="en-US" sz="3600" b="1" dirty="0"/>
              <a:t>What Banks Don’t Want You To Know</a:t>
            </a:r>
          </a:p>
          <a:p>
            <a:pPr algn="ctr"/>
            <a:endParaRPr lang="en-US" sz="3600" b="1" dirty="0"/>
          </a:p>
          <a:p>
            <a:pPr algn="ctr"/>
            <a:r>
              <a:rPr lang="en-US" sz="2400" b="1" dirty="0"/>
              <a:t>While they pay you minimal interest on your deposit into a </a:t>
            </a:r>
          </a:p>
          <a:p>
            <a:pPr algn="ctr"/>
            <a:r>
              <a:rPr lang="en-US" sz="2400" b="1" dirty="0"/>
              <a:t>High Yield Savings account, they in turn invest in</a:t>
            </a:r>
          </a:p>
          <a:p>
            <a:pPr algn="ctr"/>
            <a:r>
              <a:rPr lang="en-US" sz="2400" b="1" dirty="0"/>
              <a:t>Bank Owned Life Insurance (BOLI) contracts,</a:t>
            </a:r>
          </a:p>
          <a:p>
            <a:pPr algn="ctr"/>
            <a:r>
              <a:rPr lang="en-US" sz="2400" b="1" dirty="0"/>
              <a:t>therefore, yielding 200 – 400% of your deposit.</a:t>
            </a:r>
          </a:p>
          <a:p>
            <a:pPr algn="ctr"/>
            <a:endParaRPr lang="en-US" sz="2400" b="1" dirty="0"/>
          </a:p>
          <a:p>
            <a:pPr algn="ctr"/>
            <a:endParaRPr lang="en-US" sz="2400" b="1" dirty="0"/>
          </a:p>
          <a:p>
            <a:pPr algn="ctr"/>
            <a:endParaRPr lang="en-US" sz="2400" b="1" dirty="0"/>
          </a:p>
        </p:txBody>
      </p:sp>
      <p:graphicFrame>
        <p:nvGraphicFramePr>
          <p:cNvPr id="5" name="Table 4">
            <a:extLst>
              <a:ext uri="{FF2B5EF4-FFF2-40B4-BE49-F238E27FC236}">
                <a16:creationId xmlns:a16="http://schemas.microsoft.com/office/drawing/2014/main" id="{1CF9B984-5B0D-41F7-58F4-3DB26D33CEB3}"/>
              </a:ext>
            </a:extLst>
          </p:cNvPr>
          <p:cNvGraphicFramePr>
            <a:graphicFrameLocks noGrp="1"/>
          </p:cNvGraphicFramePr>
          <p:nvPr>
            <p:extLst>
              <p:ext uri="{D42A27DB-BD31-4B8C-83A1-F6EECF244321}">
                <p14:modId xmlns:p14="http://schemas.microsoft.com/office/powerpoint/2010/main" val="242948297"/>
              </p:ext>
            </p:extLst>
          </p:nvPr>
        </p:nvGraphicFramePr>
        <p:xfrm>
          <a:off x="3271246" y="3429000"/>
          <a:ext cx="5476300" cy="2514141"/>
        </p:xfrm>
        <a:graphic>
          <a:graphicData uri="http://schemas.openxmlformats.org/drawingml/2006/table">
            <a:tbl>
              <a:tblPr/>
              <a:tblGrid>
                <a:gridCol w="2738150">
                  <a:extLst>
                    <a:ext uri="{9D8B030D-6E8A-4147-A177-3AD203B41FA5}">
                      <a16:colId xmlns:a16="http://schemas.microsoft.com/office/drawing/2014/main" val="832238922"/>
                    </a:ext>
                  </a:extLst>
                </a:gridCol>
                <a:gridCol w="2738150">
                  <a:extLst>
                    <a:ext uri="{9D8B030D-6E8A-4147-A177-3AD203B41FA5}">
                      <a16:colId xmlns:a16="http://schemas.microsoft.com/office/drawing/2014/main" val="4030476502"/>
                    </a:ext>
                  </a:extLst>
                </a:gridCol>
              </a:tblGrid>
              <a:tr h="478884">
                <a:tc>
                  <a:txBody>
                    <a:bodyPr/>
                    <a:lstStyle/>
                    <a:p>
                      <a:pPr>
                        <a:buNone/>
                      </a:pPr>
                      <a:r>
                        <a:rPr lang="en-US" dirty="0"/>
                        <a:t>Account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dirty="0"/>
                        <a:t>Typical APY /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1372981"/>
                  </a:ext>
                </a:extLst>
              </a:tr>
              <a:tr h="1197210">
                <a:tc>
                  <a:txBody>
                    <a:bodyPr/>
                    <a:lstStyle/>
                    <a:p>
                      <a:pPr>
                        <a:buNone/>
                      </a:pPr>
                      <a:r>
                        <a:rPr lang="en-US" b="1"/>
                        <a:t>Regular (national average) savings account</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dirty="0"/>
                        <a:t>~ </a:t>
                      </a:r>
                      <a:r>
                        <a:rPr lang="en-US" b="1" dirty="0"/>
                        <a:t>0.61% APY</a:t>
                      </a:r>
                      <a:r>
                        <a:rPr lang="en-US" dirty="0"/>
                        <a:t> </a:t>
                      </a:r>
                      <a:r>
                        <a:rPr lang="en-US" dirty="0">
                          <a:hlinkClick r:id="rId3"/>
                        </a:rPr>
                        <a:t>Bankrate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9463015"/>
                  </a:ext>
                </a:extLst>
              </a:tr>
              <a:tr h="838047">
                <a:tc>
                  <a:txBody>
                    <a:bodyPr/>
                    <a:lstStyle/>
                    <a:p>
                      <a:pPr>
                        <a:buNone/>
                      </a:pPr>
                      <a:r>
                        <a:rPr lang="en-US" b="1"/>
                        <a:t>Top high-yield savings accounts</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dirty="0"/>
                        <a:t>Around </a:t>
                      </a:r>
                      <a:r>
                        <a:rPr lang="en-US" b="1" dirty="0"/>
                        <a:t>4.00% to 5.00% APY</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0138011"/>
                  </a:ext>
                </a:extLst>
              </a:tr>
            </a:tbl>
          </a:graphicData>
        </a:graphic>
      </p:graphicFrame>
    </p:spTree>
    <p:extLst>
      <p:ext uri="{BB962C8B-B14F-4D97-AF65-F5344CB8AC3E}">
        <p14:creationId xmlns:p14="http://schemas.microsoft.com/office/powerpoint/2010/main" val="4075051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E5F912-27E4-346F-4C44-876A909D65C7}"/>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543226D4-95CB-000C-BB7B-B309FB98E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4D0D25F-565F-57C6-C2F0-18B789BC0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B56148F-65C2-7374-BEEA-A23300B6A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34EB370D-C856-BF91-FDC8-35CD931EC2CE}"/>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4E6320E3-9836-D527-B4CE-218B9255F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D16BBA61-5359-9A36-25DB-FD8E6927FD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19B92B2A-BA80-14A8-E29C-131AB35E1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CEA007CB-3A65-7F6B-7810-1540B7603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FECE0F95-6599-669B-DD05-DF7B5E2B1494}"/>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59B36EE6-5CFD-4CF8-B183-C43D32F3469E}"/>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pic>
        <p:nvPicPr>
          <p:cNvPr id="5" name="Picture 4" descr="A blue squares with white text&#10;&#10;AI-generated content may be incorrect.">
            <a:extLst>
              <a:ext uri="{FF2B5EF4-FFF2-40B4-BE49-F238E27FC236}">
                <a16:creationId xmlns:a16="http://schemas.microsoft.com/office/drawing/2014/main" id="{1A3E57DF-EA71-7002-4055-551FBB56A4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667" y="677668"/>
            <a:ext cx="9630666" cy="5417250"/>
          </a:xfrm>
          <a:prstGeom prst="rect">
            <a:avLst/>
          </a:prstGeom>
        </p:spPr>
      </p:pic>
    </p:spTree>
    <p:extLst>
      <p:ext uri="{BB962C8B-B14F-4D97-AF65-F5344CB8AC3E}">
        <p14:creationId xmlns:p14="http://schemas.microsoft.com/office/powerpoint/2010/main" val="2522521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27A7E6-0E15-3307-EC5F-EE0F5B534C63}"/>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D36CFC89-1314-AC32-6FEB-897B84882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187BBA6-CEBF-E12D-92D4-51D9A6E86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66E8512-91C3-82BC-23A6-F03D9982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3FB75199-076F-ABE6-3267-C2D7E9D0F847}"/>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19FB7D6A-4ABE-3692-088A-77FF29DA9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FBF82208-B569-A9C7-BC3C-C13D89BA1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C9A86009-839D-C4FE-5A92-64B5AE631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33AF2046-CD5E-F77F-F75C-2578319916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32EE61C3-EBD4-2128-178C-36F1828DA582}"/>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3C134A31-A546-0DED-B6FB-6E7401DB26C2}"/>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9D3DDEDF-1794-5BAE-67C1-21C3DF469412}"/>
              </a:ext>
            </a:extLst>
          </p:cNvPr>
          <p:cNvSpPr txBox="1"/>
          <p:nvPr/>
        </p:nvSpPr>
        <p:spPr>
          <a:xfrm>
            <a:off x="1280667" y="677668"/>
            <a:ext cx="9630666" cy="1200329"/>
          </a:xfrm>
          <a:prstGeom prst="rect">
            <a:avLst/>
          </a:prstGeom>
          <a:noFill/>
          <a:ln>
            <a:noFill/>
          </a:ln>
        </p:spPr>
        <p:txBody>
          <a:bodyPr wrap="square" rtlCol="0">
            <a:spAutoFit/>
          </a:bodyPr>
          <a:lstStyle/>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C84EE771-2401-7591-D16F-2E83FC5A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4665" y="672696"/>
            <a:ext cx="9646667" cy="5417250"/>
          </a:xfrm>
          <a:prstGeom prst="rect">
            <a:avLst/>
          </a:prstGeom>
        </p:spPr>
      </p:pic>
    </p:spTree>
    <p:extLst>
      <p:ext uri="{BB962C8B-B14F-4D97-AF65-F5344CB8AC3E}">
        <p14:creationId xmlns:p14="http://schemas.microsoft.com/office/powerpoint/2010/main" val="3012221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B27ACA-D13F-476E-0A87-6997F25DFEAF}"/>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569704C0-C127-8E2A-1BEC-FF9E2B8F1B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57C0826-7B6A-5A82-7DE7-5A0FF4466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CD0A98A-0CAD-C85E-6078-5C664004D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3822021C-A947-0738-070E-7CC3BF83ACD6}"/>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FA253109-4422-1AC0-D267-F76B16C9D0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B2D20E7E-B270-69CC-57AD-02AEC231B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C68D9C8D-3175-2B55-297E-E922B9AE9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0C9CADFF-693A-4448-3D4A-7B26FAB0F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F37E63F8-2F05-9039-3951-205AFFF8CA69}"/>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D065D752-064C-3B95-0116-4253E7EFBBAE}"/>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79B9BC71-B553-D97B-A35E-3EC594217A13}"/>
              </a:ext>
            </a:extLst>
          </p:cNvPr>
          <p:cNvSpPr txBox="1"/>
          <p:nvPr/>
        </p:nvSpPr>
        <p:spPr>
          <a:xfrm>
            <a:off x="1280667" y="677668"/>
            <a:ext cx="9630666" cy="1200329"/>
          </a:xfrm>
          <a:prstGeom prst="rect">
            <a:avLst/>
          </a:prstGeom>
          <a:noFill/>
          <a:ln>
            <a:noFill/>
          </a:ln>
        </p:spPr>
        <p:txBody>
          <a:bodyPr wrap="square" rtlCol="0">
            <a:spAutoFit/>
          </a:bodyPr>
          <a:lstStyle/>
          <a:p>
            <a:endParaRPr lang="en-US" dirty="0"/>
          </a:p>
          <a:p>
            <a:endParaRPr lang="en-US" dirty="0"/>
          </a:p>
          <a:p>
            <a:endParaRPr lang="en-US" dirty="0"/>
          </a:p>
          <a:p>
            <a:endParaRPr lang="en-US" dirty="0"/>
          </a:p>
        </p:txBody>
      </p:sp>
      <p:sp>
        <p:nvSpPr>
          <p:cNvPr id="3" name="TextBox 2">
            <a:extLst>
              <a:ext uri="{FF2B5EF4-FFF2-40B4-BE49-F238E27FC236}">
                <a16:creationId xmlns:a16="http://schemas.microsoft.com/office/drawing/2014/main" id="{AC29BF71-F918-009E-7142-0B5A0E3AF9CD}"/>
              </a:ext>
            </a:extLst>
          </p:cNvPr>
          <p:cNvSpPr txBox="1"/>
          <p:nvPr/>
        </p:nvSpPr>
        <p:spPr>
          <a:xfrm>
            <a:off x="1280667" y="677668"/>
            <a:ext cx="9630666" cy="5324535"/>
          </a:xfrm>
          <a:prstGeom prst="rect">
            <a:avLst/>
          </a:prstGeom>
          <a:noFill/>
          <a:ln>
            <a:noFill/>
          </a:ln>
        </p:spPr>
        <p:txBody>
          <a:bodyPr wrap="square" rtlCol="0">
            <a:spAutoFit/>
          </a:bodyPr>
          <a:lstStyle/>
          <a:p>
            <a:pPr algn="ctr"/>
            <a:r>
              <a:rPr lang="en-US" sz="3600" b="1" dirty="0"/>
              <a:t>How to Determine the Adequate Amount </a:t>
            </a:r>
          </a:p>
          <a:p>
            <a:pPr algn="ctr"/>
            <a:r>
              <a:rPr lang="en-US" sz="3600" b="1" dirty="0"/>
              <a:t>of Protection Needed</a:t>
            </a:r>
          </a:p>
          <a:p>
            <a:pPr algn="ctr"/>
            <a:endParaRPr lang="en-US" sz="2000" b="1" dirty="0"/>
          </a:p>
          <a:p>
            <a:pPr algn="ctr"/>
            <a:r>
              <a:rPr lang="en-US" sz="3600" b="1" dirty="0"/>
              <a:t>D I M E Theory</a:t>
            </a:r>
          </a:p>
          <a:p>
            <a:pPr algn="ctr"/>
            <a:endParaRPr lang="en-US" sz="2000" b="1" dirty="0"/>
          </a:p>
          <a:p>
            <a:r>
              <a:rPr lang="en-US" sz="3600" b="1" dirty="0"/>
              <a:t>		D = Debt</a:t>
            </a:r>
          </a:p>
          <a:p>
            <a:r>
              <a:rPr lang="en-US" sz="3600" b="1" dirty="0"/>
              <a:t>		 I  = Income (10 x)</a:t>
            </a:r>
          </a:p>
          <a:p>
            <a:r>
              <a:rPr lang="en-US" sz="3600" b="1" dirty="0"/>
              <a:t>		M = Mortgage</a:t>
            </a:r>
          </a:p>
          <a:p>
            <a:r>
              <a:rPr lang="en-US" sz="3600" b="1" dirty="0"/>
              <a:t>		E  = Education</a:t>
            </a:r>
          </a:p>
          <a:p>
            <a:pPr algn="ctr"/>
            <a:endParaRPr lang="en-US" sz="2400" b="1" dirty="0"/>
          </a:p>
          <a:p>
            <a:pPr algn="ctr"/>
            <a:r>
              <a:rPr lang="en-US" sz="2400" b="1" dirty="0"/>
              <a:t>Debt + 10x Income + Mortgage + Education = $Insurance Amount$</a:t>
            </a:r>
          </a:p>
        </p:txBody>
      </p:sp>
    </p:spTree>
    <p:extLst>
      <p:ext uri="{BB962C8B-B14F-4D97-AF65-F5344CB8AC3E}">
        <p14:creationId xmlns:p14="http://schemas.microsoft.com/office/powerpoint/2010/main" val="2145111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90B817-1BBE-3E77-093B-5E96DC08AD1C}"/>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5C68996C-AEE0-F130-8918-96D2D9586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34781B-AE39-D264-996F-5FE2C60F9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9EA0D48-798C-1AF8-C9BB-EAF7C03B5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6C32AE93-3180-4E4C-C263-84F5C8F33A82}"/>
              </a:ext>
            </a:extLst>
          </p:cNvPr>
          <p:cNvPicPr>
            <a:picLocks noChangeAspect="1"/>
          </p:cNvPicPr>
          <p:nvPr/>
        </p:nvPicPr>
        <p:blipFill>
          <a:blip r:embed="rId3">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743D6F3D-2AE1-1827-40E3-8F7549268A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27C36ACF-AECB-0CE9-E461-9A778735F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0F873BC0-9805-DBE8-FCBC-5B792CE91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6E63B1A9-1327-A250-E850-DCA234A8EA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A0076120-4878-8DFF-270C-DA88D509FBF0}"/>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345D55B8-176A-FA25-F747-8B48857FC6BE}"/>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AF4D6A9B-CDF6-1D82-23BB-2430923566F1}"/>
              </a:ext>
            </a:extLst>
          </p:cNvPr>
          <p:cNvSpPr txBox="1"/>
          <p:nvPr/>
        </p:nvSpPr>
        <p:spPr>
          <a:xfrm>
            <a:off x="1280667" y="677668"/>
            <a:ext cx="9630666" cy="646331"/>
          </a:xfrm>
          <a:prstGeom prst="rect">
            <a:avLst/>
          </a:prstGeom>
          <a:noFill/>
          <a:ln>
            <a:noFill/>
          </a:ln>
        </p:spPr>
        <p:txBody>
          <a:bodyPr wrap="square" rtlCol="0">
            <a:spAutoFit/>
          </a:bodyPr>
          <a:lstStyle/>
          <a:p>
            <a:pPr algn="ctr"/>
            <a:r>
              <a:rPr lang="en-US" sz="3600" b="1" dirty="0"/>
              <a:t>Become Your Own Bank</a:t>
            </a:r>
          </a:p>
        </p:txBody>
      </p:sp>
      <p:pic>
        <p:nvPicPr>
          <p:cNvPr id="5" name="Online Media 4" title="Rockefeller’s Wealth Hack: Trusts That Multiply Your Money!">
            <a:hlinkClick r:id="" action="ppaction://media"/>
            <a:extLst>
              <a:ext uri="{FF2B5EF4-FFF2-40B4-BE49-F238E27FC236}">
                <a16:creationId xmlns:a16="http://schemas.microsoft.com/office/drawing/2014/main" id="{3E083E36-C544-4112-0BBD-852D53965902}"/>
              </a:ext>
            </a:extLst>
          </p:cNvPr>
          <p:cNvPicPr>
            <a:picLocks noRot="1" noChangeAspect="1"/>
          </p:cNvPicPr>
          <p:nvPr>
            <a:videoFile r:link="rId1"/>
          </p:nvPr>
        </p:nvPicPr>
        <p:blipFill>
          <a:blip r:embed="rId4"/>
          <a:stretch>
            <a:fillRect/>
          </a:stretch>
        </p:blipFill>
        <p:spPr>
          <a:xfrm>
            <a:off x="2282268" y="1459921"/>
            <a:ext cx="7962945" cy="4499075"/>
          </a:xfrm>
          <a:prstGeom prst="rect">
            <a:avLst/>
          </a:prstGeom>
        </p:spPr>
      </p:pic>
    </p:spTree>
    <p:extLst>
      <p:ext uri="{BB962C8B-B14F-4D97-AF65-F5344CB8AC3E}">
        <p14:creationId xmlns:p14="http://schemas.microsoft.com/office/powerpoint/2010/main" val="34452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E4869C-54BE-5681-CDE3-E7E4E1DDEBD2}"/>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D2B2C458-511B-65E2-FC57-67C3C0654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DF8130D-0E22-D36E-C06F-7E19587A6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BF4FC6A-93DD-9849-77C0-16C0336214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C3BA4566-0741-554E-59E5-313C9C125B80}"/>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7C57AD12-07BE-C3D8-E109-48713880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34FE0FB3-45C8-3C49-8151-21D14E336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CD43F7D2-C503-5C95-B638-67ABB5B81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0739641D-2F86-04F4-8D0C-F7692D1D3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9B1BE057-3B17-55C6-4663-77949A26E9BB}"/>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3FE6EBA0-FEEE-0BA3-D275-593D5B76024B}"/>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4EC126BE-798B-36DD-67C4-D6AC1949E6AC}"/>
              </a:ext>
            </a:extLst>
          </p:cNvPr>
          <p:cNvSpPr txBox="1"/>
          <p:nvPr/>
        </p:nvSpPr>
        <p:spPr>
          <a:xfrm>
            <a:off x="1280667" y="677668"/>
            <a:ext cx="9630666" cy="5909310"/>
          </a:xfrm>
          <a:prstGeom prst="rect">
            <a:avLst/>
          </a:prstGeom>
          <a:noFill/>
          <a:ln>
            <a:noFill/>
          </a:ln>
        </p:spPr>
        <p:txBody>
          <a:bodyPr wrap="square" rtlCol="0">
            <a:spAutoFit/>
          </a:bodyPr>
          <a:lstStyle/>
          <a:p>
            <a:endParaRPr lang="en-US" dirty="0"/>
          </a:p>
          <a:p>
            <a:pPr algn="ctr"/>
            <a:r>
              <a:rPr lang="en-US" sz="3600" b="1" dirty="0"/>
              <a:t>The Roby-Watkins Family Trust</a:t>
            </a:r>
          </a:p>
          <a:p>
            <a:pPr algn="ctr"/>
            <a:endParaRPr lang="en-US" sz="3600" b="1" dirty="0"/>
          </a:p>
          <a:p>
            <a:r>
              <a:rPr lang="en-US" sz="3600" b="1" dirty="0"/>
              <a:t>Policy 1 – Son $250			$500,000.00</a:t>
            </a:r>
          </a:p>
          <a:p>
            <a:r>
              <a:rPr lang="en-US" sz="3600" b="1" dirty="0"/>
              <a:t>Policy 2 – Daughter $55		$500,000.00</a:t>
            </a:r>
          </a:p>
          <a:p>
            <a:r>
              <a:rPr lang="en-US" sz="3600" b="1" dirty="0"/>
              <a:t>Grandchild 1	$50 IUL			$400,000.00</a:t>
            </a:r>
          </a:p>
          <a:p>
            <a:r>
              <a:rPr lang="en-US" sz="3600" b="1" dirty="0"/>
              <a:t>Grandchild 2	 $50 IUL			$400,000.00</a:t>
            </a:r>
          </a:p>
          <a:p>
            <a:r>
              <a:rPr lang="en-US" sz="3600" b="1" dirty="0"/>
              <a:t>Grandchild 3  $50 IUL			$400,000.00</a:t>
            </a:r>
          </a:p>
          <a:p>
            <a:r>
              <a:rPr lang="en-US" sz="3600" b="1" dirty="0"/>
              <a:t>Grandchild 4  $50 IUL			</a:t>
            </a:r>
            <a:r>
              <a:rPr lang="en-US" sz="3600" b="1" u="sng" dirty="0"/>
              <a:t>$400,000.00</a:t>
            </a:r>
          </a:p>
          <a:p>
            <a:r>
              <a:rPr lang="en-US" sz="3600" b="1" dirty="0"/>
              <a:t>Total Insurance Protection		$2,600,000.</a:t>
            </a:r>
          </a:p>
          <a:p>
            <a:endParaRPr lang="en-US" sz="3600" b="1" dirty="0"/>
          </a:p>
        </p:txBody>
      </p:sp>
    </p:spTree>
    <p:extLst>
      <p:ext uri="{BB962C8B-B14F-4D97-AF65-F5344CB8AC3E}">
        <p14:creationId xmlns:p14="http://schemas.microsoft.com/office/powerpoint/2010/main" val="2995660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FF13BC-93B4-A03F-AE79-E6F8CEBF4FCB}"/>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0AE1AE6F-F696-D03A-6C69-0D804A30B7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5BA0FCF-D7DE-DB19-7443-8C2DAC159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2DD59AB-22B1-288E-D5BF-9A7B7B6DD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2338199C-D4F0-5DD7-DDA6-3CFFD8028CBF}"/>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C4B490E1-AB50-7146-0844-FBD936D002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2C854AB5-DEE9-465A-EFDA-CEDB66845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C8607A85-608B-C836-D009-E9A3F8BA3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ECA8BEDE-E1A5-2CAC-99A7-0A2EF1452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8BA9EA76-D0A0-D29A-A5F2-7536CA20C372}"/>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CCDF8678-E583-C0C4-D6D7-03AE7C1AEC14}"/>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4665EBF6-D85F-1EA3-C5FB-A274087D2709}"/>
              </a:ext>
            </a:extLst>
          </p:cNvPr>
          <p:cNvSpPr txBox="1"/>
          <p:nvPr/>
        </p:nvSpPr>
        <p:spPr>
          <a:xfrm>
            <a:off x="1280667" y="677668"/>
            <a:ext cx="9630666" cy="3693319"/>
          </a:xfrm>
          <a:prstGeom prst="rect">
            <a:avLst/>
          </a:prstGeom>
          <a:noFill/>
          <a:ln>
            <a:noFill/>
          </a:ln>
        </p:spPr>
        <p:txBody>
          <a:bodyPr wrap="square" rtlCol="0">
            <a:spAutoFit/>
          </a:bodyPr>
          <a:lstStyle/>
          <a:p>
            <a:endParaRPr lang="en-US" dirty="0"/>
          </a:p>
          <a:p>
            <a:endParaRPr lang="en-US" dirty="0"/>
          </a:p>
          <a:p>
            <a:endParaRPr lang="en-US" dirty="0"/>
          </a:p>
          <a:p>
            <a:endParaRPr lang="en-US" dirty="0"/>
          </a:p>
          <a:p>
            <a:endParaRPr lang="en-US" dirty="0"/>
          </a:p>
          <a:p>
            <a:pPr algn="ctr"/>
            <a:r>
              <a:rPr lang="en-US" sz="7200" b="1" dirty="0"/>
              <a:t>Q &amp; A</a:t>
            </a:r>
          </a:p>
          <a:p>
            <a:pPr algn="ctr"/>
            <a:r>
              <a:rPr lang="en-US" sz="7200" b="1" dirty="0"/>
              <a:t>Wrap Up</a:t>
            </a:r>
          </a:p>
        </p:txBody>
      </p:sp>
    </p:spTree>
    <p:extLst>
      <p:ext uri="{BB962C8B-B14F-4D97-AF65-F5344CB8AC3E}">
        <p14:creationId xmlns:p14="http://schemas.microsoft.com/office/powerpoint/2010/main" val="3649862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1CCEA1-90F7-723C-B72F-8BC9341AD4BD}"/>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3ED13954-2289-F10B-6440-3FF2F4F696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E3DF432-B4D8-DD3B-6146-99205CC9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0B58E67-2B02-56A8-3A86-EC98FEF1F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AB11C2F8-112B-D282-685A-3E695052245B}"/>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75053C54-19F9-43B5-F1DC-EC77AAD33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EB0CFBEE-1267-F7E9-2436-81B6A2D6D0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04202C0E-7757-EDC4-386A-0D3E201CF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F080541A-0A6A-58D4-001A-475D9D9DD1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B58ABDBE-1776-CB9A-B6DE-4D6E54D90AC3}"/>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770486F8-25C8-0E51-E2BB-D73BCD0BBD51}"/>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10BF0DC7-4BC2-AC07-9F66-7E7FF0242596}"/>
              </a:ext>
            </a:extLst>
          </p:cNvPr>
          <p:cNvSpPr txBox="1"/>
          <p:nvPr/>
        </p:nvSpPr>
        <p:spPr>
          <a:xfrm>
            <a:off x="1280667" y="677668"/>
            <a:ext cx="9630666" cy="923330"/>
          </a:xfrm>
          <a:prstGeom prst="rect">
            <a:avLst/>
          </a:prstGeom>
          <a:noFill/>
          <a:ln>
            <a:noFill/>
          </a:ln>
        </p:spPr>
        <p:txBody>
          <a:bodyPr wrap="square" rtlCol="0">
            <a:spAutoFit/>
          </a:bodyPr>
          <a:lstStyle/>
          <a:p>
            <a:endParaRPr lang="en-US" dirty="0"/>
          </a:p>
          <a:p>
            <a:endParaRPr lang="en-US" dirty="0"/>
          </a:p>
          <a:p>
            <a:endParaRPr lang="en-US" dirty="0"/>
          </a:p>
        </p:txBody>
      </p:sp>
      <p:sp>
        <p:nvSpPr>
          <p:cNvPr id="5" name="TextBox 4">
            <a:extLst>
              <a:ext uri="{FF2B5EF4-FFF2-40B4-BE49-F238E27FC236}">
                <a16:creationId xmlns:a16="http://schemas.microsoft.com/office/drawing/2014/main" id="{612534E2-B574-2221-49F3-5F1A8143BD34}"/>
              </a:ext>
            </a:extLst>
          </p:cNvPr>
          <p:cNvSpPr txBox="1"/>
          <p:nvPr/>
        </p:nvSpPr>
        <p:spPr>
          <a:xfrm>
            <a:off x="1280667" y="677668"/>
            <a:ext cx="9630666" cy="584775"/>
          </a:xfrm>
          <a:prstGeom prst="rect">
            <a:avLst/>
          </a:prstGeom>
          <a:noFill/>
          <a:ln>
            <a:noFill/>
          </a:ln>
        </p:spPr>
        <p:txBody>
          <a:bodyPr wrap="square" rtlCol="0">
            <a:spAutoFit/>
          </a:bodyPr>
          <a:lstStyle/>
          <a:p>
            <a:pPr algn="ctr"/>
            <a:r>
              <a:rPr lang="en-US" sz="3200" b="1" dirty="0"/>
              <a:t>YouTube Video Links</a:t>
            </a:r>
          </a:p>
        </p:txBody>
      </p:sp>
      <p:sp>
        <p:nvSpPr>
          <p:cNvPr id="6" name="TextBox 5">
            <a:extLst>
              <a:ext uri="{FF2B5EF4-FFF2-40B4-BE49-F238E27FC236}">
                <a16:creationId xmlns:a16="http://schemas.microsoft.com/office/drawing/2014/main" id="{2C641F34-CEB2-4DB5-1ED1-2CD524F8574D}"/>
              </a:ext>
            </a:extLst>
          </p:cNvPr>
          <p:cNvSpPr txBox="1"/>
          <p:nvPr/>
        </p:nvSpPr>
        <p:spPr>
          <a:xfrm>
            <a:off x="1280667" y="1366684"/>
            <a:ext cx="9630666" cy="2585323"/>
          </a:xfrm>
          <a:prstGeom prst="rect">
            <a:avLst/>
          </a:prstGeom>
          <a:noFill/>
          <a:ln>
            <a:noFill/>
          </a:ln>
        </p:spPr>
        <p:txBody>
          <a:bodyPr wrap="square" rtlCol="0">
            <a:spAutoFit/>
          </a:bodyPr>
          <a:lstStyle/>
          <a:p>
            <a:r>
              <a:rPr lang="en-US" dirty="0">
                <a:hlinkClick r:id="rId3">
                  <a:extLst>
                    <a:ext uri="{A12FA001-AC4F-418D-AE19-62706E023703}">
                      <ahyp:hlinkClr xmlns:ahyp="http://schemas.microsoft.com/office/drawing/2018/hyperlinkcolor" val="tx"/>
                    </a:ext>
                  </a:extLst>
                </a:hlinkClick>
              </a:rPr>
              <a:t>Class 1: </a:t>
            </a:r>
            <a:r>
              <a:rPr lang="en-US" dirty="0">
                <a:solidFill>
                  <a:srgbClr val="467886"/>
                </a:solidFill>
                <a:hlinkClick r:id="rId3">
                  <a:extLst>
                    <a:ext uri="{A12FA001-AC4F-418D-AE19-62706E023703}">
                      <ahyp:hlinkClr xmlns:ahyp="http://schemas.microsoft.com/office/drawing/2018/hyperlinkcolor" val="tx"/>
                    </a:ext>
                  </a:extLst>
                </a:hlinkClick>
              </a:rPr>
              <a:t>Do These 7 Things In Your 40s To Retire A Millionaire In Your 50s</a:t>
            </a:r>
            <a:endParaRPr lang="en-US" dirty="0"/>
          </a:p>
          <a:p>
            <a:endParaRPr lang="en-US" dirty="0"/>
          </a:p>
          <a:p>
            <a:r>
              <a:rPr lang="en-US" dirty="0"/>
              <a:t>Class 2: </a:t>
            </a:r>
            <a:r>
              <a:rPr lang="en-US" dirty="0">
                <a:hlinkClick r:id="rId4"/>
              </a:rPr>
              <a:t>John Hope Bryant Talks 'Financial Literacy For All,' Operation HOPE, U.S. DEI, Credit         Freedom + More</a:t>
            </a:r>
            <a:endParaRPr lang="en-US" dirty="0"/>
          </a:p>
          <a:p>
            <a:endParaRPr lang="en-US" dirty="0"/>
          </a:p>
          <a:p>
            <a:r>
              <a:rPr lang="en-US" dirty="0"/>
              <a:t>Class 3: How To Use Life Insurance AS YOUR BANK (What Your Agent Won't Tell You)</a:t>
            </a:r>
          </a:p>
          <a:p>
            <a:r>
              <a:rPr lang="en-US" dirty="0">
                <a:hlinkClick r:id="rId5"/>
              </a:rPr>
              <a:t>                  How Life Insurance Can Skyrocket Your Wealth - Kandi's Story</a:t>
            </a:r>
            <a:endParaRPr lang="en-US" dirty="0"/>
          </a:p>
          <a:p>
            <a:r>
              <a:rPr lang="en-US" dirty="0"/>
              <a:t>                  </a:t>
            </a:r>
            <a:r>
              <a:rPr lang="en-US" dirty="0">
                <a:hlinkClick r:id="rId6"/>
              </a:rPr>
              <a:t>Rockefeller’s Wealth Hack: Trusts That Multiply Your Money!</a:t>
            </a:r>
            <a:endParaRPr lang="en-US" dirty="0"/>
          </a:p>
          <a:p>
            <a:r>
              <a:rPr lang="en-US" dirty="0"/>
              <a:t>    </a:t>
            </a:r>
          </a:p>
        </p:txBody>
      </p:sp>
    </p:spTree>
    <p:extLst>
      <p:ext uri="{BB962C8B-B14F-4D97-AF65-F5344CB8AC3E}">
        <p14:creationId xmlns:p14="http://schemas.microsoft.com/office/powerpoint/2010/main" val="470570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419722-7C52-E2DD-0365-2E782794D3BF}"/>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3CE770C8-676F-B388-FB83-A2B891DF7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6704858-D242-0014-0A18-8E9B64C40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5660EE7-896C-4D2D-FE32-D3B496E0C8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F4361C3C-B22E-ACF3-C8C8-CE27B98F43B7}"/>
              </a:ext>
            </a:extLst>
          </p:cNvPr>
          <p:cNvPicPr>
            <a:picLocks noChangeAspect="1"/>
          </p:cNvPicPr>
          <p:nvPr/>
        </p:nvPicPr>
        <p:blipFill>
          <a:blip r:embed="rId3">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0773EB7B-AEAD-8074-5E7D-9B662B2D1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14F3E2C8-9527-E6A9-D2E0-8D22BCA08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038612FB-C667-36BC-93A0-464FD8D9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301EAA48-AB09-FCE0-D1DB-DD8AEBCF9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6D44E5ED-B0B1-2035-A543-EE1054CF339C}"/>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76777891-D3A8-43BE-37BA-54D601B12A11}"/>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B16929DC-4772-EF17-1FB3-F5BFBA71DABD}"/>
              </a:ext>
            </a:extLst>
          </p:cNvPr>
          <p:cNvSpPr txBox="1"/>
          <p:nvPr/>
        </p:nvSpPr>
        <p:spPr>
          <a:xfrm>
            <a:off x="1280667" y="677668"/>
            <a:ext cx="9630666" cy="3693319"/>
          </a:xfrm>
          <a:prstGeom prst="rect">
            <a:avLst/>
          </a:prstGeom>
          <a:noFill/>
          <a:ln>
            <a:noFill/>
          </a:ln>
        </p:spPr>
        <p:txBody>
          <a:bodyPr wrap="square" rtlCol="0">
            <a:spAutoFit/>
          </a:bodyPr>
          <a:lstStyle/>
          <a:p>
            <a:endParaRPr lang="en-US" dirty="0"/>
          </a:p>
          <a:p>
            <a:endParaRPr lang="en-US" dirty="0"/>
          </a:p>
          <a:p>
            <a:endParaRPr lang="en-US" dirty="0"/>
          </a:p>
          <a:p>
            <a:endParaRPr lang="en-US" dirty="0"/>
          </a:p>
          <a:p>
            <a:endParaRPr lang="en-US" dirty="0"/>
          </a:p>
          <a:p>
            <a:pPr algn="ctr"/>
            <a:endParaRPr lang="en-US" sz="7200" b="1" dirty="0"/>
          </a:p>
          <a:p>
            <a:pPr algn="ctr"/>
            <a:endParaRPr lang="en-US" sz="7200" b="1" dirty="0"/>
          </a:p>
        </p:txBody>
      </p:sp>
      <p:pic>
        <p:nvPicPr>
          <p:cNvPr id="3" name="Online Media 2" title="Do These 7 Things In Your 40s To Retire A Millionaire In Your 50s">
            <a:hlinkClick r:id="" action="ppaction://media"/>
            <a:extLst>
              <a:ext uri="{FF2B5EF4-FFF2-40B4-BE49-F238E27FC236}">
                <a16:creationId xmlns:a16="http://schemas.microsoft.com/office/drawing/2014/main" id="{D8CDAC82-8103-E45A-4BD5-AF48FB1D06AB}"/>
              </a:ext>
            </a:extLst>
          </p:cNvPr>
          <p:cNvPicPr>
            <a:picLocks noRot="1" noChangeAspect="1"/>
          </p:cNvPicPr>
          <p:nvPr>
            <a:videoFile r:link="rId1"/>
          </p:nvPr>
        </p:nvPicPr>
        <p:blipFill>
          <a:blip r:embed="rId4"/>
          <a:stretch>
            <a:fillRect/>
          </a:stretch>
        </p:blipFill>
        <p:spPr>
          <a:xfrm>
            <a:off x="2112389" y="1475508"/>
            <a:ext cx="7908227" cy="4468159"/>
          </a:xfrm>
          <a:prstGeom prst="rect">
            <a:avLst/>
          </a:prstGeom>
        </p:spPr>
      </p:pic>
      <p:sp>
        <p:nvSpPr>
          <p:cNvPr id="5" name="TextBox 4">
            <a:extLst>
              <a:ext uri="{FF2B5EF4-FFF2-40B4-BE49-F238E27FC236}">
                <a16:creationId xmlns:a16="http://schemas.microsoft.com/office/drawing/2014/main" id="{414550F5-A69B-99B6-C0C7-7B929AA72FC0}"/>
              </a:ext>
            </a:extLst>
          </p:cNvPr>
          <p:cNvSpPr txBox="1"/>
          <p:nvPr/>
        </p:nvSpPr>
        <p:spPr>
          <a:xfrm>
            <a:off x="1406013" y="776748"/>
            <a:ext cx="9320981" cy="646331"/>
          </a:xfrm>
          <a:prstGeom prst="rect">
            <a:avLst/>
          </a:prstGeom>
          <a:noFill/>
        </p:spPr>
        <p:txBody>
          <a:bodyPr wrap="square" rtlCol="0">
            <a:spAutoFit/>
          </a:bodyPr>
          <a:lstStyle/>
          <a:p>
            <a:pPr algn="ctr"/>
            <a:r>
              <a:rPr lang="en-US" sz="3600" b="1" dirty="0"/>
              <a:t>How Money Works</a:t>
            </a:r>
          </a:p>
        </p:txBody>
      </p:sp>
    </p:spTree>
    <p:extLst>
      <p:ext uri="{BB962C8B-B14F-4D97-AF65-F5344CB8AC3E}">
        <p14:creationId xmlns:p14="http://schemas.microsoft.com/office/powerpoint/2010/main" val="124819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7E38CA-A726-016E-7022-2958EF04127B}"/>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41DB87DE-D4A9-70BD-6BE9-78A1FCBBB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6662DEC-B490-048D-B600-A97B0C6E20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C2C2638-8AEE-2DB8-0587-87BA51F02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63457B9B-BC9B-CB79-A9E0-4D4A34E232F1}"/>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84AC2397-396F-52AF-27C1-639576EFF4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34D3EF2A-273E-E805-4A4B-24BE19910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4DF04323-CD36-5848-5E56-A8FA347648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6956DA21-5B5B-67B5-1C0B-9D0CABCAF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B6A43593-1694-D56B-C498-8DB6AFCCACBA}"/>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C70A6205-5F94-C87C-75D1-C2B23071ADF4}"/>
              </a:ext>
            </a:extLst>
          </p:cNvPr>
          <p:cNvSpPr txBox="1"/>
          <p:nvPr/>
        </p:nvSpPr>
        <p:spPr>
          <a:xfrm>
            <a:off x="1280667" y="651024"/>
            <a:ext cx="9630666" cy="584775"/>
          </a:xfrm>
          <a:prstGeom prst="rect">
            <a:avLst/>
          </a:prstGeom>
          <a:noFill/>
          <a:ln>
            <a:noFill/>
          </a:ln>
        </p:spPr>
        <p:txBody>
          <a:bodyPr wrap="square" rtlCol="0">
            <a:spAutoFit/>
          </a:bodyPr>
          <a:lstStyle/>
          <a:p>
            <a:pPr algn="ctr"/>
            <a:r>
              <a:rPr lang="en-US" sz="3200" b="1" dirty="0"/>
              <a:t>YouTube University</a:t>
            </a:r>
          </a:p>
        </p:txBody>
      </p:sp>
      <p:sp>
        <p:nvSpPr>
          <p:cNvPr id="3" name="TextBox 2">
            <a:extLst>
              <a:ext uri="{FF2B5EF4-FFF2-40B4-BE49-F238E27FC236}">
                <a16:creationId xmlns:a16="http://schemas.microsoft.com/office/drawing/2014/main" id="{EC7906CF-6AFC-5812-B20D-F787DE0DF94B}"/>
              </a:ext>
            </a:extLst>
          </p:cNvPr>
          <p:cNvSpPr txBox="1"/>
          <p:nvPr/>
        </p:nvSpPr>
        <p:spPr>
          <a:xfrm>
            <a:off x="1376516" y="1337190"/>
            <a:ext cx="2969342" cy="5601533"/>
          </a:xfrm>
          <a:prstGeom prst="rect">
            <a:avLst/>
          </a:prstGeom>
          <a:noFill/>
          <a:ln>
            <a:noFill/>
          </a:ln>
        </p:spPr>
        <p:txBody>
          <a:bodyPr wrap="square" rtlCol="0">
            <a:spAutoFit/>
          </a:bodyPr>
          <a:lstStyle/>
          <a:p>
            <a:pPr algn="ctr"/>
            <a:r>
              <a:rPr lang="en-US" sz="2400" b="1" u="sng" dirty="0"/>
              <a:t>Easy Flow</a:t>
            </a:r>
          </a:p>
          <a:p>
            <a:pPr algn="ctr"/>
            <a:endParaRPr lang="en-US" sz="1000" b="1" dirty="0"/>
          </a:p>
          <a:p>
            <a:r>
              <a:rPr lang="en-US" b="1" dirty="0"/>
              <a:t>Wealth Twins</a:t>
            </a:r>
          </a:p>
          <a:p>
            <a:endParaRPr lang="en-US" b="1" dirty="0"/>
          </a:p>
          <a:p>
            <a:r>
              <a:rPr lang="en-US" b="1" dirty="0"/>
              <a:t>Jaspreet </a:t>
            </a:r>
            <a:r>
              <a:rPr lang="en-US" b="1" dirty="0" err="1"/>
              <a:t>Sighn</a:t>
            </a:r>
            <a:endParaRPr lang="en-US" b="1" dirty="0"/>
          </a:p>
          <a:p>
            <a:r>
              <a:rPr lang="en-US" b="1" dirty="0"/>
              <a:t>Money Mindset</a:t>
            </a:r>
          </a:p>
          <a:p>
            <a:endParaRPr lang="en-US" b="1" dirty="0"/>
          </a:p>
          <a:p>
            <a:r>
              <a:rPr lang="en-US" b="1" dirty="0"/>
              <a:t>Christine Ibbotson</a:t>
            </a:r>
          </a:p>
          <a:p>
            <a:r>
              <a:rPr lang="en-US" b="1" dirty="0"/>
              <a:t>Ask the Money Lady</a:t>
            </a:r>
          </a:p>
          <a:p>
            <a:endParaRPr lang="en-US" b="1" dirty="0"/>
          </a:p>
          <a:p>
            <a:r>
              <a:rPr lang="en-US" b="1" dirty="0"/>
              <a:t>Steve</a:t>
            </a:r>
          </a:p>
          <a:p>
            <a:r>
              <a:rPr lang="en-US" b="1" dirty="0"/>
              <a:t>Call to Leap – former school teacher</a:t>
            </a:r>
          </a:p>
          <a:p>
            <a:endParaRPr lang="en-US" b="1" dirty="0"/>
          </a:p>
          <a:p>
            <a:r>
              <a:rPr lang="en-US" b="1" dirty="0"/>
              <a:t>Melanin Money</a:t>
            </a:r>
          </a:p>
          <a:p>
            <a:r>
              <a:rPr lang="en-US" b="1" dirty="0"/>
              <a:t>Carter Cofield</a:t>
            </a:r>
          </a:p>
          <a:p>
            <a:r>
              <a:rPr lang="en-US" b="1" dirty="0"/>
              <a:t>George </a:t>
            </a:r>
            <a:r>
              <a:rPr lang="en-US" b="1" dirty="0" err="1"/>
              <a:t>Archeampong</a:t>
            </a:r>
            <a:endParaRPr lang="en-US" b="1" dirty="0"/>
          </a:p>
          <a:p>
            <a:endParaRPr lang="en-US" b="1" dirty="0"/>
          </a:p>
          <a:p>
            <a:endParaRPr lang="en-US" b="1" dirty="0"/>
          </a:p>
          <a:p>
            <a:endParaRPr lang="en-US" b="1" dirty="0"/>
          </a:p>
        </p:txBody>
      </p:sp>
      <p:sp>
        <p:nvSpPr>
          <p:cNvPr id="5" name="TextBox 4">
            <a:extLst>
              <a:ext uri="{FF2B5EF4-FFF2-40B4-BE49-F238E27FC236}">
                <a16:creationId xmlns:a16="http://schemas.microsoft.com/office/drawing/2014/main" id="{AFEAFAEB-96E3-77E7-E332-51A2183F9BC7}"/>
              </a:ext>
            </a:extLst>
          </p:cNvPr>
          <p:cNvSpPr txBox="1"/>
          <p:nvPr/>
        </p:nvSpPr>
        <p:spPr>
          <a:xfrm>
            <a:off x="4345857" y="1347022"/>
            <a:ext cx="3226621" cy="4801314"/>
          </a:xfrm>
          <a:prstGeom prst="rect">
            <a:avLst/>
          </a:prstGeom>
          <a:noFill/>
          <a:ln>
            <a:noFill/>
          </a:ln>
        </p:spPr>
        <p:txBody>
          <a:bodyPr wrap="square" rtlCol="0">
            <a:spAutoFit/>
          </a:bodyPr>
          <a:lstStyle/>
          <a:p>
            <a:pPr algn="ctr"/>
            <a:r>
              <a:rPr lang="en-US" sz="2400" b="1" u="sng" dirty="0"/>
              <a:t>Corporate</a:t>
            </a:r>
          </a:p>
          <a:p>
            <a:pPr algn="ctr"/>
            <a:endParaRPr lang="en-US" sz="1000" b="1" dirty="0"/>
          </a:p>
          <a:p>
            <a:r>
              <a:rPr lang="en-US" b="1" dirty="0"/>
              <a:t>Les Jenkins</a:t>
            </a:r>
          </a:p>
          <a:p>
            <a:endParaRPr lang="en-US" b="1" dirty="0"/>
          </a:p>
          <a:p>
            <a:r>
              <a:rPr lang="en-US" b="1" dirty="0"/>
              <a:t>Anthony O’Neal</a:t>
            </a:r>
          </a:p>
          <a:p>
            <a:r>
              <a:rPr lang="en-US" b="1" dirty="0"/>
              <a:t>The Table w/ Anthony O’Neal</a:t>
            </a:r>
          </a:p>
          <a:p>
            <a:endParaRPr lang="en-US" b="1" dirty="0"/>
          </a:p>
          <a:p>
            <a:r>
              <a:rPr lang="en-US" b="1" dirty="0"/>
              <a:t>Courtney Hale</a:t>
            </a:r>
          </a:p>
          <a:p>
            <a:r>
              <a:rPr lang="en-US" b="1" dirty="0"/>
              <a:t>@supermoneycourt</a:t>
            </a:r>
          </a:p>
          <a:p>
            <a:endParaRPr lang="en-US" b="1" dirty="0"/>
          </a:p>
          <a:p>
            <a:r>
              <a:rPr lang="en-US" b="1" dirty="0"/>
              <a:t>Myron Golden</a:t>
            </a:r>
          </a:p>
          <a:p>
            <a:r>
              <a:rPr lang="en-US" b="1" dirty="0"/>
              <a:t>Trash Man to Cash Man</a:t>
            </a:r>
          </a:p>
          <a:p>
            <a:endParaRPr lang="en-US" b="1" dirty="0"/>
          </a:p>
          <a:p>
            <a:r>
              <a:rPr lang="en-US" b="1" dirty="0" err="1"/>
              <a:t>Terrii</a:t>
            </a:r>
            <a:r>
              <a:rPr lang="en-US" b="1" dirty="0"/>
              <a:t> Ijeoma</a:t>
            </a:r>
          </a:p>
          <a:p>
            <a:r>
              <a:rPr lang="en-US" b="1" dirty="0"/>
              <a:t>Trade and Travel</a:t>
            </a:r>
          </a:p>
          <a:p>
            <a:pPr algn="ctr"/>
            <a:endParaRPr lang="en-US" b="1" dirty="0"/>
          </a:p>
          <a:p>
            <a:pPr algn="ctr"/>
            <a:endParaRPr lang="en-US" b="1" dirty="0"/>
          </a:p>
        </p:txBody>
      </p:sp>
      <p:sp>
        <p:nvSpPr>
          <p:cNvPr id="6" name="TextBox 5">
            <a:extLst>
              <a:ext uri="{FF2B5EF4-FFF2-40B4-BE49-F238E27FC236}">
                <a16:creationId xmlns:a16="http://schemas.microsoft.com/office/drawing/2014/main" id="{7D673ECB-505D-FA82-3B46-6521D054F249}"/>
              </a:ext>
            </a:extLst>
          </p:cNvPr>
          <p:cNvSpPr txBox="1"/>
          <p:nvPr/>
        </p:nvSpPr>
        <p:spPr>
          <a:xfrm>
            <a:off x="7757235" y="1346502"/>
            <a:ext cx="2969342" cy="4801314"/>
          </a:xfrm>
          <a:prstGeom prst="rect">
            <a:avLst/>
          </a:prstGeom>
          <a:noFill/>
          <a:ln>
            <a:noFill/>
          </a:ln>
        </p:spPr>
        <p:txBody>
          <a:bodyPr wrap="square" rtlCol="0">
            <a:spAutoFit/>
          </a:bodyPr>
          <a:lstStyle/>
          <a:p>
            <a:pPr algn="ctr"/>
            <a:r>
              <a:rPr lang="en-US" sz="2400" b="1" u="sng" dirty="0"/>
              <a:t>Cultural</a:t>
            </a:r>
          </a:p>
          <a:p>
            <a:pPr algn="ctr"/>
            <a:endParaRPr lang="en-US" sz="1000" b="1" dirty="0"/>
          </a:p>
          <a:p>
            <a:r>
              <a:rPr lang="en-US" b="1" dirty="0"/>
              <a:t>Wallstreet Trapper</a:t>
            </a:r>
          </a:p>
          <a:p>
            <a:endParaRPr lang="en-US" b="1" dirty="0"/>
          </a:p>
          <a:p>
            <a:r>
              <a:rPr lang="en-US" b="1" dirty="0"/>
              <a:t>Smart Money Bro</a:t>
            </a:r>
          </a:p>
          <a:p>
            <a:endParaRPr lang="en-US" b="1" dirty="0"/>
          </a:p>
          <a:p>
            <a:r>
              <a:rPr lang="en-US" b="1" dirty="0"/>
              <a:t>Earn Your Leisure Podcast</a:t>
            </a:r>
          </a:p>
          <a:p>
            <a:r>
              <a:rPr lang="en-US" b="1" dirty="0"/>
              <a:t>&amp; University</a:t>
            </a:r>
          </a:p>
          <a:p>
            <a:endParaRPr lang="en-US" b="1" dirty="0"/>
          </a:p>
          <a:p>
            <a:r>
              <a:rPr lang="en-US" b="1" dirty="0" err="1"/>
              <a:t>Nischa</a:t>
            </a:r>
            <a:r>
              <a:rPr lang="en-US" b="1" dirty="0"/>
              <a:t> – former investment banker</a:t>
            </a:r>
          </a:p>
          <a:p>
            <a:endParaRPr lang="en-US" b="1" dirty="0"/>
          </a:p>
          <a:p>
            <a:r>
              <a:rPr lang="en-US" b="1" dirty="0"/>
              <a:t>Tiffany James</a:t>
            </a:r>
          </a:p>
          <a:p>
            <a:r>
              <a:rPr lang="en-US" b="1" dirty="0"/>
              <a:t>Modern Black Girl</a:t>
            </a:r>
          </a:p>
          <a:p>
            <a:endParaRPr lang="en-US" b="1" dirty="0"/>
          </a:p>
          <a:p>
            <a:endParaRPr lang="en-US" b="1" dirty="0"/>
          </a:p>
          <a:p>
            <a:pPr algn="ctr"/>
            <a:endParaRPr lang="en-US" b="1" dirty="0"/>
          </a:p>
        </p:txBody>
      </p:sp>
    </p:spTree>
    <p:extLst>
      <p:ext uri="{BB962C8B-B14F-4D97-AF65-F5344CB8AC3E}">
        <p14:creationId xmlns:p14="http://schemas.microsoft.com/office/powerpoint/2010/main" val="861735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0A0896-5321-BBC7-106C-84B87B028999}"/>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8C2E1AD6-00F6-3C30-0343-0FD7EEB30B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FE26FB8-A26B-7EE0-1D5B-C89E4CB79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A5B58BB-3782-BC41-18D4-779F5C8A81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03AA8BD1-3F11-E959-78EE-63AFBB62DE9F}"/>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A7BFD958-6411-750B-4C56-E23DA7E54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36FCF906-AEB9-8252-AA0A-28491E714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107C2BEC-D824-1973-986C-E12F97724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2D8131FF-AC9F-840F-E81D-46BD4221CF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BE33B0CD-8078-75E0-A404-B1AC6AF3F430}"/>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FC20A808-0FB8-4C62-584B-2CF2E48AA3BD}"/>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E040C916-E19D-8D39-CE70-0EEB44C9A5C2}"/>
              </a:ext>
            </a:extLst>
          </p:cNvPr>
          <p:cNvSpPr txBox="1"/>
          <p:nvPr/>
        </p:nvSpPr>
        <p:spPr>
          <a:xfrm>
            <a:off x="1280667" y="677668"/>
            <a:ext cx="9630666" cy="3693319"/>
          </a:xfrm>
          <a:prstGeom prst="rect">
            <a:avLst/>
          </a:prstGeom>
          <a:noFill/>
          <a:ln>
            <a:noFill/>
          </a:ln>
        </p:spPr>
        <p:txBody>
          <a:bodyPr wrap="square" rtlCol="0">
            <a:spAutoFit/>
          </a:bodyPr>
          <a:lstStyle/>
          <a:p>
            <a:endParaRPr lang="en-US" dirty="0"/>
          </a:p>
          <a:p>
            <a:endParaRPr lang="en-US" dirty="0"/>
          </a:p>
          <a:p>
            <a:endParaRPr lang="en-US" dirty="0"/>
          </a:p>
          <a:p>
            <a:endParaRPr lang="en-US" dirty="0"/>
          </a:p>
          <a:p>
            <a:endParaRPr lang="en-US" dirty="0"/>
          </a:p>
          <a:p>
            <a:pPr algn="ctr"/>
            <a:r>
              <a:rPr lang="en-US" sz="7200" b="1" dirty="0"/>
              <a:t>Q &amp; A</a:t>
            </a:r>
          </a:p>
          <a:p>
            <a:pPr algn="ctr"/>
            <a:r>
              <a:rPr lang="en-US" sz="7200" b="1" dirty="0"/>
              <a:t>Wrap Up</a:t>
            </a:r>
          </a:p>
        </p:txBody>
      </p:sp>
    </p:spTree>
    <p:extLst>
      <p:ext uri="{BB962C8B-B14F-4D97-AF65-F5344CB8AC3E}">
        <p14:creationId xmlns:p14="http://schemas.microsoft.com/office/powerpoint/2010/main" val="2130584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98F758-D051-3293-ABBE-839872816D44}"/>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DEDC22BB-8D52-353F-73BF-7F20F3C925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0C161B1-E093-DDCF-3311-F5E5306A1B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6DE3AA7-2280-5C26-D9E9-0BDE6A31EC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4BAD79D0-4CB1-8A57-9107-8B26018C9703}"/>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80CE945E-91DF-05B5-911C-BC0B8B39B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55295691-FD17-5F34-E2F5-E7A2C618F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93448664-8871-7D9F-B3A1-6F0271F348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4A5143F6-B540-6F6B-6B63-3DD2A36232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E49E3CB2-8517-6FCF-462D-B16D3C1B150B}"/>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E5C91A55-9240-1D53-28A5-703603178E36}"/>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95D7795B-17CF-CE06-ABE0-22BFB5DAF07E}"/>
              </a:ext>
            </a:extLst>
          </p:cNvPr>
          <p:cNvSpPr txBox="1"/>
          <p:nvPr/>
        </p:nvSpPr>
        <p:spPr>
          <a:xfrm>
            <a:off x="1280667" y="677668"/>
            <a:ext cx="9630666" cy="2585323"/>
          </a:xfrm>
          <a:prstGeom prst="rect">
            <a:avLst/>
          </a:prstGeom>
          <a:noFill/>
          <a:ln>
            <a:noFill/>
          </a:ln>
        </p:spPr>
        <p:txBody>
          <a:bodyPr wrap="square" rtlCol="0">
            <a:spAutoFit/>
          </a:bodyPr>
          <a:lstStyle/>
          <a:p>
            <a:endParaRPr lang="en-US" dirty="0"/>
          </a:p>
          <a:p>
            <a:endParaRPr lang="en-US" dirty="0"/>
          </a:p>
          <a:p>
            <a:endParaRPr lang="en-US" dirty="0"/>
          </a:p>
          <a:p>
            <a:endParaRPr lang="en-US" dirty="0"/>
          </a:p>
          <a:p>
            <a:endParaRPr lang="en-US" dirty="0"/>
          </a:p>
          <a:p>
            <a:pPr algn="ctr"/>
            <a:endParaRPr lang="en-US" sz="7200" b="1" dirty="0"/>
          </a:p>
        </p:txBody>
      </p:sp>
      <p:sp>
        <p:nvSpPr>
          <p:cNvPr id="3" name="TextBox 2">
            <a:extLst>
              <a:ext uri="{FF2B5EF4-FFF2-40B4-BE49-F238E27FC236}">
                <a16:creationId xmlns:a16="http://schemas.microsoft.com/office/drawing/2014/main" id="{CC2ACDF2-70C2-623E-E5D8-55F5451DF9BB}"/>
              </a:ext>
            </a:extLst>
          </p:cNvPr>
          <p:cNvSpPr txBox="1"/>
          <p:nvPr/>
        </p:nvSpPr>
        <p:spPr>
          <a:xfrm>
            <a:off x="1280667" y="1355097"/>
            <a:ext cx="9630666" cy="4893647"/>
          </a:xfrm>
          <a:prstGeom prst="rect">
            <a:avLst/>
          </a:prstGeom>
          <a:noFill/>
          <a:ln>
            <a:noFill/>
          </a:ln>
        </p:spPr>
        <p:txBody>
          <a:bodyPr wrap="square" rtlCol="0">
            <a:spAutoFit/>
          </a:bodyPr>
          <a:lstStyle/>
          <a:p>
            <a:pPr algn="ctr"/>
            <a:r>
              <a:rPr lang="en-US" sz="6000" b="1" dirty="0"/>
              <a:t>Session 2</a:t>
            </a:r>
          </a:p>
          <a:p>
            <a:pPr algn="ctr"/>
            <a:endParaRPr lang="en-US" sz="4800" dirty="0"/>
          </a:p>
          <a:p>
            <a:pPr algn="ctr"/>
            <a:r>
              <a:rPr lang="en-US" sz="4800" b="1" dirty="0"/>
              <a:t>Money Principles &amp; Practices</a:t>
            </a:r>
          </a:p>
          <a:p>
            <a:pPr algn="ctr"/>
            <a:r>
              <a:rPr lang="en-US" sz="4800" b="1" dirty="0"/>
              <a:t>…….</a:t>
            </a:r>
          </a:p>
          <a:p>
            <a:pPr algn="ctr"/>
            <a:endParaRPr lang="en-US" sz="1600" b="1" dirty="0"/>
          </a:p>
          <a:p>
            <a:pPr algn="ctr"/>
            <a:r>
              <a:rPr lang="en-US" sz="4400" b="1" dirty="0"/>
              <a:t>‘Grow Your Mind…Grow Your Money’</a:t>
            </a:r>
          </a:p>
          <a:p>
            <a:pPr algn="ctr"/>
            <a:endParaRPr lang="en-US" sz="4800" dirty="0"/>
          </a:p>
        </p:txBody>
      </p:sp>
    </p:spTree>
    <p:extLst>
      <p:ext uri="{BB962C8B-B14F-4D97-AF65-F5344CB8AC3E}">
        <p14:creationId xmlns:p14="http://schemas.microsoft.com/office/powerpoint/2010/main" val="3570139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2C8B6F-315C-46BB-078A-FBE653410469}"/>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E207CBA7-3A7D-800D-6BA0-7F812FE10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2C8FF13-FADE-7080-544F-D5ECB0AF90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865239C-ADDB-A89B-06C3-8C493FBE3C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8FD6EB66-52DA-1A3F-22AF-66CDB77262B0}"/>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60A46CD8-A086-5675-516D-A03BEA22DC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28F82B41-6734-4B72-10DF-64219E2422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78B63578-7F6C-609C-C2D7-49F715E696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310ADCDA-CEEB-B9E2-44B8-9B11FC8C6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5EFD884B-AFBB-AE32-43C7-6CAF7B19B47E}"/>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1502A4C3-E63A-8F8C-D2D8-EECA79273D44}"/>
              </a:ext>
            </a:extLst>
          </p:cNvPr>
          <p:cNvSpPr txBox="1"/>
          <p:nvPr/>
        </p:nvSpPr>
        <p:spPr>
          <a:xfrm>
            <a:off x="1476667" y="1312020"/>
            <a:ext cx="2676278" cy="5047536"/>
          </a:xfrm>
          <a:prstGeom prst="rect">
            <a:avLst/>
          </a:prstGeom>
          <a:noFill/>
          <a:ln>
            <a:noFill/>
          </a:ln>
        </p:spPr>
        <p:txBody>
          <a:bodyPr wrap="square" rtlCol="0">
            <a:spAutoFit/>
          </a:bodyPr>
          <a:lstStyle/>
          <a:p>
            <a:pPr algn="ctr"/>
            <a:r>
              <a:rPr lang="en-US" sz="2400" b="1" u="sng" dirty="0"/>
              <a:t>Easy Flow</a:t>
            </a:r>
          </a:p>
          <a:p>
            <a:pPr algn="ctr"/>
            <a:endParaRPr lang="en-US" sz="1000" b="1" dirty="0"/>
          </a:p>
          <a:p>
            <a:r>
              <a:rPr lang="en-US" b="1" dirty="0"/>
              <a:t>Wealth Twins</a:t>
            </a:r>
          </a:p>
          <a:p>
            <a:endParaRPr lang="en-US" b="1" dirty="0"/>
          </a:p>
          <a:p>
            <a:r>
              <a:rPr lang="en-US" b="1" dirty="0"/>
              <a:t>Jaspreet </a:t>
            </a:r>
            <a:r>
              <a:rPr lang="en-US" b="1" dirty="0" err="1"/>
              <a:t>Sighn</a:t>
            </a:r>
            <a:endParaRPr lang="en-US" b="1" dirty="0"/>
          </a:p>
          <a:p>
            <a:r>
              <a:rPr lang="en-US" b="1" dirty="0"/>
              <a:t>Money Mindset</a:t>
            </a:r>
          </a:p>
          <a:p>
            <a:endParaRPr lang="en-US" b="1" dirty="0"/>
          </a:p>
          <a:p>
            <a:r>
              <a:rPr lang="en-US" b="1" dirty="0"/>
              <a:t>Christine Ibbotson</a:t>
            </a:r>
          </a:p>
          <a:p>
            <a:r>
              <a:rPr lang="en-US" b="1" dirty="0"/>
              <a:t>Ask the Money Lady</a:t>
            </a:r>
          </a:p>
          <a:p>
            <a:endParaRPr lang="en-US" b="1" dirty="0"/>
          </a:p>
          <a:p>
            <a:r>
              <a:rPr lang="en-US" b="1" dirty="0"/>
              <a:t>Steve</a:t>
            </a:r>
          </a:p>
          <a:p>
            <a:r>
              <a:rPr lang="en-US" b="1" dirty="0"/>
              <a:t>Call to Leap – former </a:t>
            </a:r>
          </a:p>
          <a:p>
            <a:r>
              <a:rPr lang="en-US" b="1" dirty="0"/>
              <a:t>school teacher</a:t>
            </a:r>
          </a:p>
          <a:p>
            <a:endParaRPr lang="en-US" b="1" dirty="0"/>
          </a:p>
          <a:p>
            <a:r>
              <a:rPr lang="en-US" b="1" dirty="0"/>
              <a:t>Melanin Money</a:t>
            </a:r>
          </a:p>
          <a:p>
            <a:r>
              <a:rPr lang="en-US" b="1" dirty="0"/>
              <a:t>Carter Cofield</a:t>
            </a:r>
          </a:p>
          <a:p>
            <a:r>
              <a:rPr lang="en-US" b="1" dirty="0"/>
              <a:t>George </a:t>
            </a:r>
            <a:r>
              <a:rPr lang="en-US" b="1" dirty="0" err="1"/>
              <a:t>Archeampong</a:t>
            </a:r>
            <a:endParaRPr lang="en-US" b="1" dirty="0"/>
          </a:p>
          <a:p>
            <a:endParaRPr lang="en-US" b="1" dirty="0"/>
          </a:p>
        </p:txBody>
      </p:sp>
      <p:sp>
        <p:nvSpPr>
          <p:cNvPr id="5" name="TextBox 4">
            <a:extLst>
              <a:ext uri="{FF2B5EF4-FFF2-40B4-BE49-F238E27FC236}">
                <a16:creationId xmlns:a16="http://schemas.microsoft.com/office/drawing/2014/main" id="{2A828DC9-4411-D5BC-4C2B-79783B454381}"/>
              </a:ext>
            </a:extLst>
          </p:cNvPr>
          <p:cNvSpPr txBox="1"/>
          <p:nvPr/>
        </p:nvSpPr>
        <p:spPr>
          <a:xfrm>
            <a:off x="1280667" y="677668"/>
            <a:ext cx="9630666" cy="861774"/>
          </a:xfrm>
          <a:prstGeom prst="rect">
            <a:avLst/>
          </a:prstGeom>
          <a:noFill/>
          <a:ln>
            <a:noFill/>
          </a:ln>
        </p:spPr>
        <p:txBody>
          <a:bodyPr wrap="square" rtlCol="0">
            <a:spAutoFit/>
          </a:bodyPr>
          <a:lstStyle/>
          <a:p>
            <a:pPr algn="ctr"/>
            <a:r>
              <a:rPr lang="en-US" sz="3200" b="1" dirty="0"/>
              <a:t>YouTube University</a:t>
            </a:r>
          </a:p>
          <a:p>
            <a:endParaRPr lang="en-US" dirty="0"/>
          </a:p>
        </p:txBody>
      </p:sp>
      <p:sp>
        <p:nvSpPr>
          <p:cNvPr id="8" name="TextBox 7">
            <a:extLst>
              <a:ext uri="{FF2B5EF4-FFF2-40B4-BE49-F238E27FC236}">
                <a16:creationId xmlns:a16="http://schemas.microsoft.com/office/drawing/2014/main" id="{2EADDAD6-94D1-6705-54AC-4AE4DEB1491C}"/>
              </a:ext>
            </a:extLst>
          </p:cNvPr>
          <p:cNvSpPr txBox="1"/>
          <p:nvPr/>
        </p:nvSpPr>
        <p:spPr>
          <a:xfrm>
            <a:off x="4517922" y="1322817"/>
            <a:ext cx="3156155" cy="4770537"/>
          </a:xfrm>
          <a:prstGeom prst="rect">
            <a:avLst/>
          </a:prstGeom>
          <a:noFill/>
          <a:ln>
            <a:noFill/>
          </a:ln>
        </p:spPr>
        <p:txBody>
          <a:bodyPr wrap="square" rtlCol="0">
            <a:spAutoFit/>
          </a:bodyPr>
          <a:lstStyle/>
          <a:p>
            <a:pPr algn="ctr"/>
            <a:r>
              <a:rPr lang="en-US" sz="2400" b="1" u="sng" dirty="0"/>
              <a:t>Church/Corporate</a:t>
            </a:r>
          </a:p>
          <a:p>
            <a:pPr algn="ctr"/>
            <a:endParaRPr lang="en-US" sz="1000" b="1" dirty="0"/>
          </a:p>
          <a:p>
            <a:r>
              <a:rPr lang="en-US" b="1" dirty="0"/>
              <a:t>Les Jenkins</a:t>
            </a:r>
          </a:p>
          <a:p>
            <a:endParaRPr lang="en-US" b="1" dirty="0"/>
          </a:p>
          <a:p>
            <a:r>
              <a:rPr lang="en-US" b="1" dirty="0"/>
              <a:t>Anthony O’Neal</a:t>
            </a:r>
          </a:p>
          <a:p>
            <a:r>
              <a:rPr lang="en-US" b="1" dirty="0"/>
              <a:t>The Table w/ Anthony O’Neal</a:t>
            </a:r>
          </a:p>
          <a:p>
            <a:endParaRPr lang="en-US" b="1" dirty="0"/>
          </a:p>
          <a:p>
            <a:r>
              <a:rPr lang="en-US" b="1" dirty="0"/>
              <a:t>Courtney Hale</a:t>
            </a:r>
          </a:p>
          <a:p>
            <a:r>
              <a:rPr lang="en-US" b="1" dirty="0"/>
              <a:t>@supermoneycourt</a:t>
            </a:r>
          </a:p>
          <a:p>
            <a:endParaRPr lang="en-US" b="1" dirty="0"/>
          </a:p>
          <a:p>
            <a:r>
              <a:rPr lang="en-US" b="1" dirty="0"/>
              <a:t>Myron Golden</a:t>
            </a:r>
          </a:p>
          <a:p>
            <a:r>
              <a:rPr lang="en-US" b="1" dirty="0"/>
              <a:t>Trash Man to Cash Man</a:t>
            </a:r>
          </a:p>
          <a:p>
            <a:endParaRPr lang="en-US" b="1" dirty="0"/>
          </a:p>
          <a:p>
            <a:r>
              <a:rPr lang="en-US" b="1" dirty="0"/>
              <a:t>Terri Ijeoma</a:t>
            </a:r>
          </a:p>
          <a:p>
            <a:r>
              <a:rPr lang="en-US" b="1" dirty="0"/>
              <a:t>Trade and Travel</a:t>
            </a:r>
          </a:p>
          <a:p>
            <a:pPr algn="ctr"/>
            <a:endParaRPr lang="en-US" b="1" dirty="0"/>
          </a:p>
          <a:p>
            <a:endParaRPr lang="en-US" dirty="0"/>
          </a:p>
        </p:txBody>
      </p:sp>
      <p:sp>
        <p:nvSpPr>
          <p:cNvPr id="9" name="TextBox 8">
            <a:extLst>
              <a:ext uri="{FF2B5EF4-FFF2-40B4-BE49-F238E27FC236}">
                <a16:creationId xmlns:a16="http://schemas.microsoft.com/office/drawing/2014/main" id="{9B125E0C-42F8-DA5D-440A-43545A154DFB}"/>
              </a:ext>
            </a:extLst>
          </p:cNvPr>
          <p:cNvSpPr txBox="1"/>
          <p:nvPr/>
        </p:nvSpPr>
        <p:spPr>
          <a:xfrm>
            <a:off x="8335281" y="1324319"/>
            <a:ext cx="2576052" cy="4770537"/>
          </a:xfrm>
          <a:prstGeom prst="rect">
            <a:avLst/>
          </a:prstGeom>
          <a:noFill/>
          <a:ln>
            <a:noFill/>
          </a:ln>
        </p:spPr>
        <p:txBody>
          <a:bodyPr wrap="square" rtlCol="0">
            <a:spAutoFit/>
          </a:bodyPr>
          <a:lstStyle/>
          <a:p>
            <a:pPr algn="ctr"/>
            <a:r>
              <a:rPr lang="en-US" sz="2400" b="1" u="sng" dirty="0"/>
              <a:t>Cultural</a:t>
            </a:r>
          </a:p>
          <a:p>
            <a:pPr algn="ctr"/>
            <a:endParaRPr lang="en-US" sz="1000" b="1" dirty="0"/>
          </a:p>
          <a:p>
            <a:r>
              <a:rPr lang="en-US" b="1" dirty="0"/>
              <a:t>Wallstreet Trapper</a:t>
            </a:r>
          </a:p>
          <a:p>
            <a:endParaRPr lang="en-US" b="1" dirty="0"/>
          </a:p>
          <a:p>
            <a:r>
              <a:rPr lang="en-US" b="1" dirty="0"/>
              <a:t>Smart Money Bro</a:t>
            </a:r>
          </a:p>
          <a:p>
            <a:endParaRPr lang="en-US" b="1" dirty="0"/>
          </a:p>
          <a:p>
            <a:r>
              <a:rPr lang="en-US" b="1" dirty="0"/>
              <a:t>Earn Your Leisure Podcast</a:t>
            </a:r>
          </a:p>
          <a:p>
            <a:r>
              <a:rPr lang="en-US" b="1" dirty="0"/>
              <a:t>&amp; University</a:t>
            </a:r>
          </a:p>
          <a:p>
            <a:endParaRPr lang="en-US" b="1" dirty="0"/>
          </a:p>
          <a:p>
            <a:r>
              <a:rPr lang="en-US" b="1" dirty="0" err="1"/>
              <a:t>Nischa</a:t>
            </a:r>
            <a:r>
              <a:rPr lang="en-US" b="1" dirty="0"/>
              <a:t> – former investment banker</a:t>
            </a:r>
          </a:p>
          <a:p>
            <a:endParaRPr lang="en-US" b="1" dirty="0"/>
          </a:p>
          <a:p>
            <a:r>
              <a:rPr lang="en-US" b="1" dirty="0"/>
              <a:t>Tiffany James</a:t>
            </a:r>
          </a:p>
          <a:p>
            <a:r>
              <a:rPr lang="en-US" b="1" dirty="0"/>
              <a:t>Modern Black Girl</a:t>
            </a:r>
          </a:p>
          <a:p>
            <a:endParaRPr lang="en-US" b="1" dirty="0"/>
          </a:p>
          <a:p>
            <a:endParaRPr lang="en-US" dirty="0"/>
          </a:p>
        </p:txBody>
      </p:sp>
    </p:spTree>
    <p:extLst>
      <p:ext uri="{BB962C8B-B14F-4D97-AF65-F5344CB8AC3E}">
        <p14:creationId xmlns:p14="http://schemas.microsoft.com/office/powerpoint/2010/main" val="1412655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2F2769-9B7A-712D-11EF-1C4C338922E6}"/>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9027FD5C-B1E8-7861-E95B-E91E23059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DC3484D-BE44-FC6F-B3A9-148BE47CAD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B7F2469-E6EB-058A-AD6A-9B24BC2EE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1273C179-EF90-9AAF-4930-0E85A9C471DE}"/>
              </a:ext>
            </a:extLst>
          </p:cNvPr>
          <p:cNvPicPr>
            <a:picLocks noChangeAspect="1"/>
          </p:cNvPicPr>
          <p:nvPr/>
        </p:nvPicPr>
        <p:blipFill>
          <a:blip r:embed="rId3">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9B98AC50-B38C-4C4F-D4AB-EA09098BC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DE496123-39DE-9116-5D02-FD2F78F58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34517996-98A7-E2E4-6E56-06A3ACF2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706AA8DE-9A51-A88E-1AA8-08CCA62D3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642101B1-E359-5BC0-7069-63A3FA3713AA}"/>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512BEC9C-0192-083C-4C60-5682626C80F1}"/>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EA94A37E-F40E-4472-2FFB-E5D1D4414E30}"/>
              </a:ext>
            </a:extLst>
          </p:cNvPr>
          <p:cNvSpPr txBox="1"/>
          <p:nvPr/>
        </p:nvSpPr>
        <p:spPr>
          <a:xfrm>
            <a:off x="1280667" y="677668"/>
            <a:ext cx="9630666" cy="923330"/>
          </a:xfrm>
          <a:prstGeom prst="rect">
            <a:avLst/>
          </a:prstGeom>
          <a:noFill/>
          <a:ln>
            <a:noFill/>
          </a:ln>
        </p:spPr>
        <p:txBody>
          <a:bodyPr wrap="square" rtlCol="0">
            <a:spAutoFit/>
          </a:bodyPr>
          <a:lstStyle/>
          <a:p>
            <a:endParaRPr lang="en-US" dirty="0"/>
          </a:p>
          <a:p>
            <a:endParaRPr lang="en-US" dirty="0"/>
          </a:p>
          <a:p>
            <a:endParaRPr lang="en-US" dirty="0"/>
          </a:p>
        </p:txBody>
      </p:sp>
      <p:sp>
        <p:nvSpPr>
          <p:cNvPr id="3" name="TextBox 2">
            <a:extLst>
              <a:ext uri="{FF2B5EF4-FFF2-40B4-BE49-F238E27FC236}">
                <a16:creationId xmlns:a16="http://schemas.microsoft.com/office/drawing/2014/main" id="{DA850D12-4039-2C4E-3E32-98DDEC09563E}"/>
              </a:ext>
            </a:extLst>
          </p:cNvPr>
          <p:cNvSpPr txBox="1"/>
          <p:nvPr/>
        </p:nvSpPr>
        <p:spPr>
          <a:xfrm>
            <a:off x="1280667" y="677668"/>
            <a:ext cx="9630666" cy="3416320"/>
          </a:xfrm>
          <a:prstGeom prst="rect">
            <a:avLst/>
          </a:prstGeom>
          <a:noFill/>
        </p:spPr>
        <p:txBody>
          <a:bodyPr wrap="square" rtlCol="0">
            <a:spAutoFit/>
          </a:bodyPr>
          <a:lstStyle/>
          <a:p>
            <a:pPr algn="ctr"/>
            <a:endParaRPr lang="en-US" sz="3600" dirty="0"/>
          </a:p>
          <a:p>
            <a:pPr algn="ctr"/>
            <a:r>
              <a:rPr lang="en-US" sz="3600" b="1" dirty="0"/>
              <a:t>How Money Works: </a:t>
            </a:r>
          </a:p>
          <a:p>
            <a:pPr algn="ctr"/>
            <a:r>
              <a:rPr lang="en-US" sz="3600" b="1" dirty="0"/>
              <a:t>Principles for Building Wealth</a:t>
            </a:r>
          </a:p>
          <a:p>
            <a:pPr algn="ctr"/>
            <a:endParaRPr lang="en-US" sz="3600" b="1" dirty="0"/>
          </a:p>
          <a:p>
            <a:pPr algn="ctr"/>
            <a:endParaRPr lang="en-US" sz="3600" b="1" dirty="0"/>
          </a:p>
          <a:p>
            <a:pPr algn="ctr"/>
            <a:endParaRPr lang="en-US" sz="3600" b="1" dirty="0"/>
          </a:p>
        </p:txBody>
      </p:sp>
      <p:pic>
        <p:nvPicPr>
          <p:cNvPr id="5" name="Online Media 4" title="John Hope Bryant Talks 'Financial Literacy For All,' Operation HOPE, U.S. DEI, Credit Freedom + More">
            <a:hlinkClick r:id="" action="ppaction://media"/>
            <a:extLst>
              <a:ext uri="{FF2B5EF4-FFF2-40B4-BE49-F238E27FC236}">
                <a16:creationId xmlns:a16="http://schemas.microsoft.com/office/drawing/2014/main" id="{23FF16F7-D70F-C6B1-71E2-1BF91E76DB90}"/>
              </a:ext>
            </a:extLst>
          </p:cNvPr>
          <p:cNvPicPr>
            <a:picLocks noRot="1" noChangeAspect="1"/>
          </p:cNvPicPr>
          <p:nvPr>
            <a:videoFile r:link="rId1"/>
          </p:nvPr>
        </p:nvPicPr>
        <p:blipFill>
          <a:blip r:embed="rId4"/>
          <a:stretch>
            <a:fillRect/>
          </a:stretch>
        </p:blipFill>
        <p:spPr>
          <a:xfrm>
            <a:off x="3352716" y="2490020"/>
            <a:ext cx="5929792" cy="3350341"/>
          </a:xfrm>
          <a:prstGeom prst="rect">
            <a:avLst/>
          </a:prstGeom>
        </p:spPr>
      </p:pic>
    </p:spTree>
    <p:extLst>
      <p:ext uri="{BB962C8B-B14F-4D97-AF65-F5344CB8AC3E}">
        <p14:creationId xmlns:p14="http://schemas.microsoft.com/office/powerpoint/2010/main" val="123181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1808</TotalTime>
  <Words>1736</Words>
  <Application>Microsoft Office PowerPoint</Application>
  <PresentationFormat>Widescreen</PresentationFormat>
  <Paragraphs>407</Paragraphs>
  <Slides>35</Slides>
  <Notes>0</Notes>
  <HiddenSlides>0</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Aptos</vt:lpstr>
      <vt:lpstr>Aptos Display</vt:lpstr>
      <vt:lpstr>Arial</vt:lpstr>
      <vt:lpstr>Blacksword</vt:lpstr>
      <vt:lpstr>Calibri</vt:lpstr>
      <vt:lpstr>Congenial Black</vt:lpstr>
      <vt:lpstr>Copperplate Gothic Bold</vt:lpstr>
      <vt:lpstr>Ink Free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Henrietta Roby</dc:creator>
  <cp:lastModifiedBy>Henrietta Roby</cp:lastModifiedBy>
  <cp:revision>47</cp:revision>
  <dcterms:created xsi:type="dcterms:W3CDTF">2025-08-31T21:18:02Z</dcterms:created>
  <dcterms:modified xsi:type="dcterms:W3CDTF">2025-09-21T19:55:26Z</dcterms:modified>
</cp:coreProperties>
</file>