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3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F09E2-4999-D582-616C-C732DE0D8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2383E-0DA3-3530-4297-8A827812D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5A4D5-D7D2-64BE-9542-3FC015009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31F4C-0677-163D-1592-401020BF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7FA4-820B-3726-B949-B5516395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D4E7-76E6-0242-B6B5-F90D165B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3757A-9F0D-681A-B415-C610720AE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3102-809B-043E-76A9-B338102C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4486C-C582-639D-860F-899009457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5A04-1713-0893-E79E-523C98BD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CB07D-47F2-F78B-E750-D6421C96F5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18C87D-C6E8-039B-19A7-0CD26B318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4529-FBFB-D01B-D83D-27D5E361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6EFCD-1224-515A-7832-8BE6D322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7D2F8-FFB9-EA8B-AB06-6644D65D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4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24486-6383-BC19-E6F3-9B898B1D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0222-1A87-0E4E-91BE-9BF84089F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4015A-677C-4CFA-CCEC-C2222C0C7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BDB35-B624-803C-5762-C29E25C95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AD67-5B1A-00C6-8B18-56E228B53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784B-5AD5-90B9-EF2B-D5E283BA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A3479-C004-ED7B-465B-1CAEAF01B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143C0-BB81-D2E7-0D08-0BA63DD2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4707-E94D-5598-EDCA-61E33108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05017-B156-AD23-C2EA-905F428A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8612-50B9-FA69-6CB8-4D51D3182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1A615-3EAD-82F1-AC03-DD1BDEABB7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50F31-9B5F-0B47-AD3B-DE4141890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14EC5-706E-D9F0-ABB8-1839964A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CB3B1-0DEA-1555-AA1C-C22763A4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14694-4F6B-932C-49CD-CAB2CFC2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8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6855-685C-52D6-9238-4AEFCB3A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86BC-AC06-4868-8A60-5426E0B2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FBC1A5-D0A9-FD6E-E068-2DD869C06A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E98E2-02F0-599A-FBA3-118C21ACE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D2A20E-BBE0-C504-CE7A-91E31AADF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19D8AE-E66E-D824-EE03-45F371759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1A398-EFBC-ACE5-70E9-8D098EAF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80451C-3DA3-2F14-E126-D67C85E0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ABB6-A073-1BB1-5DD6-E8659076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0C6541-B248-8AEF-7A36-C2E790D30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A01AF6-8414-3404-C85D-5797092BD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E36BA0-F881-0E46-A309-B15D910D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1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5B4BD6-5C8D-2373-60CD-61DA34AC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5B5AF-8A25-B6EC-396F-FBA9B9CF1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E8F40-D116-5D1E-BA49-9A8B976E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0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90269-FA95-90BA-2970-1C3037C0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FC402-30A3-6B6C-BFDE-58F28CCB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97B22-E0EE-7423-758D-0998C391D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C2C63-39B8-ECF0-26DD-36B8A26C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3A5D99-EC31-EC73-4A43-AB2AB73E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E9BE01-F2B6-F805-2C4F-47F8836D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3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9E26-0238-D666-55F1-78A96D7A7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C6ABBA-5274-6812-B60F-105D53D93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57D69-E3F0-5DD3-47FC-455C985EB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0386D-15CE-36F3-8871-C77E8AB8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54EC5-90DF-501C-5950-FF823E3C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71A71-53A8-AF53-4E52-F7EA25AD2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218E1-4E72-DD3C-29A7-0F72769B2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11106-2F1B-AEC4-E73F-B5FA1F7B0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181D3-2D0D-1646-9726-5D86238452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D430D-8457-42B2-ABB9-7CBA90ADB793}" type="datetimeFigureOut">
              <a:rPr lang="en-US" smtClean="0"/>
              <a:t>7/5/2026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F41F-4135-BD53-618C-EB78E9E10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DA912-59AA-0EB2-4C38-4699F98A7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7F905-0A3C-4FDA-ADA4-3CF6523E3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qzOEpdQeMY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pD9AIKWCMc?feature=oemb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76715A-D891-0949-577F-301615F1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8595" y="0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AF179-D574-2DB3-F7B2-CB06665FCF28}"/>
              </a:ext>
            </a:extLst>
          </p:cNvPr>
          <p:cNvSpPr txBox="1"/>
          <p:nvPr/>
        </p:nvSpPr>
        <p:spPr>
          <a:xfrm>
            <a:off x="923925" y="3292643"/>
            <a:ext cx="9296400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opperplate Gothic Bold" panose="020E0705020206020404" pitchFamily="34" charset="0"/>
              </a:rPr>
              <a:t>N  O  R  M  A  L  I  Z  E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Blacksword" pitchFamily="50" charset="0"/>
              </a:rPr>
              <a:t>F a m </a:t>
            </a:r>
            <a:r>
              <a:rPr lang="en-US" sz="5400" b="1" dirty="0" err="1">
                <a:solidFill>
                  <a:schemeClr val="bg1"/>
                </a:solidFill>
                <a:latin typeface="Blacksword" pitchFamily="50" charset="0"/>
              </a:rPr>
              <a:t>i</a:t>
            </a:r>
            <a:r>
              <a:rPr lang="en-US" sz="5400" b="1" dirty="0">
                <a:solidFill>
                  <a:schemeClr val="bg1"/>
                </a:solidFill>
                <a:latin typeface="Blacksword" pitchFamily="50" charset="0"/>
              </a:rPr>
              <a:t> l y W e a l t 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2091FE-B1F8-24C9-FCD7-B81C69535CDD}"/>
              </a:ext>
            </a:extLst>
          </p:cNvPr>
          <p:cNvSpPr txBox="1"/>
          <p:nvPr/>
        </p:nvSpPr>
        <p:spPr>
          <a:xfrm>
            <a:off x="1381125" y="4924604"/>
            <a:ext cx="862965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9900"/>
                </a:solidFill>
                <a:latin typeface="Ink Free" panose="03080402000500000000" pitchFamily="66" charset="0"/>
              </a:rPr>
              <a:t>through financial education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F0AAC-154A-4FF0-097B-AE81CAE1C9A2}"/>
              </a:ext>
            </a:extLst>
          </p:cNvPr>
          <p:cNvSpPr txBox="1"/>
          <p:nvPr/>
        </p:nvSpPr>
        <p:spPr>
          <a:xfrm>
            <a:off x="836686" y="5355491"/>
            <a:ext cx="9906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5400" baseline="30000" dirty="0">
                <a:solidFill>
                  <a:schemeClr val="bg1"/>
                </a:solidFill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5400" dirty="0">
                <a:solidFill>
                  <a:schemeClr val="bg1"/>
                </a:solidFill>
                <a:latin typeface="Copperplate Gothic Bold" panose="020E07050202060204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Academy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B14E51-5CD1-D8E8-06CA-51A474BD0E22}"/>
              </a:ext>
            </a:extLst>
          </p:cNvPr>
          <p:cNvSpPr txBox="1"/>
          <p:nvPr/>
        </p:nvSpPr>
        <p:spPr>
          <a:xfrm>
            <a:off x="1381125" y="6036424"/>
            <a:ext cx="86296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9900"/>
                </a:solidFill>
              </a:rPr>
              <a:t>FAITH             FAMILY            FINANCE</a:t>
            </a:r>
            <a:endParaRPr lang="en-US" sz="3200" dirty="0">
              <a:solidFill>
                <a:srgbClr val="CC99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A4576C-0DCB-2815-8999-6054A13E739E}"/>
              </a:ext>
            </a:extLst>
          </p:cNvPr>
          <p:cNvSpPr txBox="1"/>
          <p:nvPr/>
        </p:nvSpPr>
        <p:spPr>
          <a:xfrm>
            <a:off x="8886825" y="112291"/>
            <a:ext cx="3409950" cy="2631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Our aim is to help normal people build real wealth without gambling  or chasing the latest get rich quick scheme.</a:t>
            </a:r>
          </a:p>
          <a:p>
            <a:endParaRPr lang="en-US" sz="1500" b="1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We will teach simple money principles, smart money habits, and long-term strategies so you can grow your net worth with confidence—even if you’re starting late or feel left behind.</a:t>
            </a:r>
          </a:p>
        </p:txBody>
      </p:sp>
    </p:spTree>
    <p:extLst>
      <p:ext uri="{BB962C8B-B14F-4D97-AF65-F5344CB8AC3E}">
        <p14:creationId xmlns:p14="http://schemas.microsoft.com/office/powerpoint/2010/main" val="3104548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441376-7A31-48E8-F82D-69865224F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8030E-30A0-7B9B-6A71-75CA1698C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B197F6-5728-DE63-B996-996D72B1F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1E8B60-3670-D033-56D0-EA5AC8011DF4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6ACA4-9E3A-AD2C-5A51-81EDB32DEA0F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F213F2-4A85-9793-B33A-361ABDDAB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14A8F1-D53B-FA24-300F-B5B10762207C}"/>
              </a:ext>
            </a:extLst>
          </p:cNvPr>
          <p:cNvSpPr txBox="1"/>
          <p:nvPr/>
        </p:nvSpPr>
        <p:spPr>
          <a:xfrm>
            <a:off x="7877175" y="142875"/>
            <a:ext cx="4157509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How much you earn matters, but how much you keep and grow matters more.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A person can earn $100,000 and still be broke if they spend it all. Wealth is created by ownership, savings, investing, and disciplined stewardship.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594B0-806A-A85E-7906-BF103849034D}"/>
              </a:ext>
            </a:extLst>
          </p:cNvPr>
          <p:cNvSpPr txBox="1"/>
          <p:nvPr/>
        </p:nvSpPr>
        <p:spPr>
          <a:xfrm>
            <a:off x="407504" y="1524000"/>
            <a:ext cx="1019754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Which </a:t>
            </a:r>
            <a:r>
              <a:rPr lang="en-US" sz="3600" b="1" dirty="0">
                <a:solidFill>
                  <a:schemeClr val="bg1"/>
                </a:solidFill>
              </a:rPr>
              <a:t>Do You Choose?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/>
              <a:t>$</a:t>
            </a:r>
            <a:r>
              <a:rPr lang="en-US" sz="3600" b="1" dirty="0">
                <a:solidFill>
                  <a:schemeClr val="bg1"/>
                </a:solidFill>
              </a:rPr>
              <a:t>1,000,000 one-time payment</a:t>
            </a:r>
          </a:p>
          <a:p>
            <a:pPr algn="ctr"/>
            <a:endParaRPr lang="en-US" sz="1600" b="1" i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or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</a:rPr>
              <a:t>$.01 cent doubled for 30 days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Life will always be about choices.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“Choose you this day, whom you will serve.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As for me and my house, we will serve the Lord.”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Joshua 24:15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58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6C7679-4FA7-7E7A-5DC0-6E8B7F0C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921E67C-8BF0-93C6-E0B9-FC1A5839D1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F884E-EA41-33E5-988B-A5554F9D1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24766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8C40CE-5162-AAE3-ADDC-7F308F6DC454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F2EB81-9329-3D1C-4F10-EDD6127E13CE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D902CE-6B73-2565-165E-D63F4D77E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1CC0BC-C6D9-A65A-6314-3ADEF81D2724}"/>
              </a:ext>
            </a:extLst>
          </p:cNvPr>
          <p:cNvSpPr txBox="1"/>
          <p:nvPr/>
        </p:nvSpPr>
        <p:spPr>
          <a:xfrm>
            <a:off x="7877175" y="142875"/>
            <a:ext cx="4157509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As income increases, expenses often increase too.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When people get raises, promotions, bonuses, or tax refunds, they often upgrade spending instead of upgrading savings and investments.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88F920-9968-AFF1-D542-E4FCD9374370}"/>
              </a:ext>
            </a:extLst>
          </p:cNvPr>
          <p:cNvSpPr txBox="1"/>
          <p:nvPr/>
        </p:nvSpPr>
        <p:spPr>
          <a:xfrm>
            <a:off x="157316" y="1838632"/>
            <a:ext cx="951345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Double Down – A Penny Doubled for 30 Days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 table with numbers and a number of dollars&#10;&#10;AI-generated content may be incorrect.">
            <a:extLst>
              <a:ext uri="{FF2B5EF4-FFF2-40B4-BE49-F238E27FC236}">
                <a16:creationId xmlns:a16="http://schemas.microsoft.com/office/drawing/2014/main" id="{386BF319-EECD-59E0-985E-F7D6127FE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83" y="2511789"/>
            <a:ext cx="5332608" cy="426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0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ED438E-9B2E-EF44-9AE0-2E83C6370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A0FD81-D8F6-7327-79C8-E5BFC4478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FB81F-1B8A-A9ED-5EBF-7E6DB6CF0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4F5601-ADEC-DE9E-FD0F-89E63214E47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7BA633-A7E0-A4E8-91DD-E84B12942730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379CF-F164-F581-B414-474725A73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CB797C-D743-3E0A-1495-FECADECDFB7B}"/>
              </a:ext>
            </a:extLst>
          </p:cNvPr>
          <p:cNvSpPr txBox="1"/>
          <p:nvPr/>
        </p:nvSpPr>
        <p:spPr>
          <a:xfrm>
            <a:off x="7877175" y="142875"/>
            <a:ext cx="41575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CDE51D-A725-B156-AE06-EA32583C378C}"/>
              </a:ext>
            </a:extLst>
          </p:cNvPr>
          <p:cNvSpPr txBox="1"/>
          <p:nvPr/>
        </p:nvSpPr>
        <p:spPr>
          <a:xfrm>
            <a:off x="-238539" y="1253920"/>
            <a:ext cx="11668539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Money Principles from Session 1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Money is a tool which allows you to get wealth.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Deuteronomy 8:18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Put rules on YOUR money. Assign it a purpose.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Pay yourself first – Save before you spend.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Live below your means. (75% of take home) Apply the 75/15/10 rule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Today, we want to introduce the principles of: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Pay yourself with interest.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</a:rPr>
              <a:t>Put aside a portion for investing.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94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8ECAC2-4BC6-8262-6E37-C354F6270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C5B0DA-ADC2-35FE-9E2F-8D93E7D6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1994DA-73FE-9541-9EE3-1BFFBAA9B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7614C-46EF-E3FD-52D9-77C75EB711D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AB535B-7EC0-18C4-D1E6-72E36BAEC82E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7F85E7-A5FB-3C8D-A110-B6B58C2661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8850AF-2EC6-9FE7-1DB7-2E5FAD7E99F8}"/>
              </a:ext>
            </a:extLst>
          </p:cNvPr>
          <p:cNvSpPr txBox="1"/>
          <p:nvPr/>
        </p:nvSpPr>
        <p:spPr>
          <a:xfrm>
            <a:off x="0" y="1009029"/>
            <a:ext cx="10674626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Money Principle #1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Compound Interest -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Money growing on top of money.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compound_interest.png">
            <a:extLst>
              <a:ext uri="{FF2B5EF4-FFF2-40B4-BE49-F238E27FC236}">
                <a16:creationId xmlns:a16="http://schemas.microsoft.com/office/drawing/2014/main" id="{ECAE9285-3AF8-DDFA-9F90-2735A2459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438" y="2704786"/>
            <a:ext cx="7854144" cy="39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9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2BF0AF-004F-30EB-7C34-604FA0F63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BC47EB-1524-A4A1-A6BF-90A1E641D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86AF4F-BFC5-FC7C-1F6D-172B25D4F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850625-C9D9-832B-DD07-3AE8ED42E86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F9979-0265-EE79-63E1-540E76F4F80F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A2F0E-150D-F9CA-E88E-0B315D3F5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ECFDF9-98E2-61B2-D4F4-D4D9DB85E166}"/>
              </a:ext>
            </a:extLst>
          </p:cNvPr>
          <p:cNvSpPr txBox="1"/>
          <p:nvPr/>
        </p:nvSpPr>
        <p:spPr>
          <a:xfrm>
            <a:off x="-214579" y="948941"/>
            <a:ext cx="10793895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Money Principle #2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Rule of 72 –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Time it takes for money to double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(72 ÷ rate of return)</a:t>
            </a:r>
          </a:p>
        </p:txBody>
      </p:sp>
      <p:pic>
        <p:nvPicPr>
          <p:cNvPr id="10" name="Picture 9" descr="rule72.png">
            <a:extLst>
              <a:ext uri="{FF2B5EF4-FFF2-40B4-BE49-F238E27FC236}">
                <a16:creationId xmlns:a16="http://schemas.microsoft.com/office/drawing/2014/main" id="{C0C93A86-D08A-78E9-6F90-BB9CABF6A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20" y="2787573"/>
            <a:ext cx="7991018" cy="3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2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EF7CB5-0D0F-D1E5-AACF-07A743A7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EB0DB55-0926-ADBD-FADC-8CD483F06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09C4E-D63C-202E-7158-F9DDC08D1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824957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A08E4C-AF52-4547-9244-4DF6F29EEED6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574983-D3BB-83DF-D279-C3397F58C366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06A77C-8D16-CC1F-BC28-1CE994378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E88DBB-3BD5-8BD6-7D5B-28177F81F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6" y="2053646"/>
            <a:ext cx="7325139" cy="4578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609F90-6C15-32B2-4657-AB2E564CB7C6}"/>
              </a:ext>
            </a:extLst>
          </p:cNvPr>
          <p:cNvSpPr txBox="1"/>
          <p:nvPr/>
        </p:nvSpPr>
        <p:spPr>
          <a:xfrm>
            <a:off x="1029553" y="1358151"/>
            <a:ext cx="58027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Money Is Taxed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85963-02A0-2CC3-CEEB-2CDB6FC705AE}"/>
              </a:ext>
            </a:extLst>
          </p:cNvPr>
          <p:cNvSpPr txBox="1"/>
          <p:nvPr/>
        </p:nvSpPr>
        <p:spPr>
          <a:xfrm>
            <a:off x="1789043" y="729533"/>
            <a:ext cx="430695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Money Principle #3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66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49C81D-677B-E348-3BFD-836DB6AA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CE1A10-A4B2-8EBC-69F8-ED167D323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4FE0C-7633-9BBC-C050-D7A6B658E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07F173-4FD1-5A34-AFA9-3E84ED02712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A60575-965A-819E-B5BA-DD497246A383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A3E00-B284-A370-F828-311DD5283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B943A-218A-FFB7-420E-84D7D77B8CFF}"/>
              </a:ext>
            </a:extLst>
          </p:cNvPr>
          <p:cNvSpPr txBox="1"/>
          <p:nvPr/>
        </p:nvSpPr>
        <p:spPr>
          <a:xfrm>
            <a:off x="7877175" y="142875"/>
            <a:ext cx="4157509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Principle: Money grows best when time is on its side.</a:t>
            </a:r>
          </a:p>
          <a:p>
            <a:pPr algn="r"/>
            <a:r>
              <a:rPr lang="en-US" b="1" dirty="0">
                <a:solidFill>
                  <a:schemeClr val="bg1"/>
                </a:solidFill>
              </a:rPr>
              <a:t>The earlier someone starts saving and investing, the less they may need to contribute later because time does part of the 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F7DCA6-813F-CFF8-A101-B46C01B7DCCD}"/>
              </a:ext>
            </a:extLst>
          </p:cNvPr>
          <p:cNvSpPr txBox="1"/>
          <p:nvPr/>
        </p:nvSpPr>
        <p:spPr>
          <a:xfrm>
            <a:off x="960339" y="1656979"/>
            <a:ext cx="775252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Interest Is Credited</a:t>
            </a:r>
          </a:p>
        </p:txBody>
      </p:sp>
      <p:pic>
        <p:nvPicPr>
          <p:cNvPr id="10" name="Picture 9" descr="A chart with different graphs&#10;&#10;AI-generated content may be incorrect.">
            <a:extLst>
              <a:ext uri="{FF2B5EF4-FFF2-40B4-BE49-F238E27FC236}">
                <a16:creationId xmlns:a16="http://schemas.microsoft.com/office/drawing/2014/main" id="{90CF5597-CEC3-9E4B-247A-2C7609927C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2029" r="6431" b="21852"/>
          <a:stretch>
            <a:fillRect/>
          </a:stretch>
        </p:blipFill>
        <p:spPr>
          <a:xfrm>
            <a:off x="0" y="2484990"/>
            <a:ext cx="9673200" cy="3682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B216E5-0CD7-F47E-7F3C-93B4B4C8FDC7}"/>
              </a:ext>
            </a:extLst>
          </p:cNvPr>
          <p:cNvSpPr txBox="1"/>
          <p:nvPr/>
        </p:nvSpPr>
        <p:spPr>
          <a:xfrm>
            <a:off x="0" y="6175037"/>
            <a:ext cx="303143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Fixed at contract rate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agreed upon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7092BD-3A7A-B513-39EB-D439E1AF3B80}"/>
              </a:ext>
            </a:extLst>
          </p:cNvPr>
          <p:cNvSpPr txBox="1"/>
          <p:nvPr/>
        </p:nvSpPr>
        <p:spPr>
          <a:xfrm>
            <a:off x="2852530" y="6182984"/>
            <a:ext cx="335942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Subject to market volatility; upside gains, downside losses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E470F-2CA7-275C-578B-756437B0D842}"/>
              </a:ext>
            </a:extLst>
          </p:cNvPr>
          <p:cNvSpPr txBox="1"/>
          <p:nvPr/>
        </p:nvSpPr>
        <p:spPr>
          <a:xfrm>
            <a:off x="6510893" y="6160132"/>
            <a:ext cx="296186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Subject to market volatility; upside gain, zero floor losses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0F26AE-6414-739A-EC76-BD767AB93C01}"/>
              </a:ext>
            </a:extLst>
          </p:cNvPr>
          <p:cNvSpPr txBox="1"/>
          <p:nvPr/>
        </p:nvSpPr>
        <p:spPr>
          <a:xfrm>
            <a:off x="1868557" y="1032387"/>
            <a:ext cx="553609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Money Principle #4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41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AA464C-AC0A-EEA3-1322-A4386D170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E0706C-C5EF-664A-F1BC-FA878AFA8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E6480-736C-B3F7-6567-6F39B223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29C84-3022-E50E-4765-CB287F1D656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F2D31-B1FA-4A23-8956-2BDF90DB7EE7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228917-B527-08D7-1B7C-838F83A01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F398FB-9EB5-612D-0FD6-872FC224DC85}"/>
              </a:ext>
            </a:extLst>
          </p:cNvPr>
          <p:cNvSpPr txBox="1"/>
          <p:nvPr/>
        </p:nvSpPr>
        <p:spPr>
          <a:xfrm>
            <a:off x="7639050" y="142875"/>
            <a:ext cx="4395634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INVEST EARLY, EVEN IF IT’S SMALL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“Time is the most powerful partners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your money can have.”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Compound interest rewards                 growth early and consistent investing.</a:t>
            </a:r>
          </a:p>
          <a:p>
            <a:pPr algn="r"/>
            <a:endParaRPr lang="en-US" sz="1400" dirty="0">
              <a:solidFill>
                <a:schemeClr val="bg1"/>
              </a:solidFill>
            </a:endParaRPr>
          </a:p>
          <a:p>
            <a:pPr algn="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64AFB2-5499-70CC-13D9-AC7DE19EB03E}"/>
              </a:ext>
            </a:extLst>
          </p:cNvPr>
          <p:cNvSpPr txBox="1"/>
          <p:nvPr/>
        </p:nvSpPr>
        <p:spPr>
          <a:xfrm>
            <a:off x="157316" y="1082814"/>
            <a:ext cx="9553587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Compounding Interest Over 20 Years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Step 1. Save $250 per month = $3,000 annually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2. Save $3000.00 per year for 20 years = $60,000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3. $60,000 (savings) will grow to $100,000 over 20 years with avg 10% return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4. Applying the Rule of 72 – divide 72 by the rate of return paid in interest, equals the number of years it will take to double your money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5. 72 / 10 = 7.2 years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6. Begin at age 25. 25 – 45, saving $3000.00 per year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7. Age 45 – 52; $100,000 doubles to $200,000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8. Age 53 – 60; $200,000 doubles to $400,000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9. Age 61 – 68; $400,000 doubles to $800,000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Step 10. Age 69 – 76; $800,00 doubles to $1.6million</a:t>
            </a:r>
          </a:p>
        </p:txBody>
      </p:sp>
    </p:spTree>
    <p:extLst>
      <p:ext uri="{BB962C8B-B14F-4D97-AF65-F5344CB8AC3E}">
        <p14:creationId xmlns:p14="http://schemas.microsoft.com/office/powerpoint/2010/main" val="269765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E39192-4198-691E-A279-3FCE45F7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A92999-B8AC-8ED3-7501-2C2AA9518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CF320E-5504-21D6-39D2-B2B82B59E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E29F8E-F769-14B2-6674-291FD33599D8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7796E-1BFF-ECF9-810A-EA81EE8637A8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6DEBBC-631E-6264-2679-45A0E328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07D674-2DC6-EDAE-3E4D-8C99CF0EA4B8}"/>
              </a:ext>
            </a:extLst>
          </p:cNvPr>
          <p:cNvSpPr txBox="1"/>
          <p:nvPr/>
        </p:nvSpPr>
        <p:spPr>
          <a:xfrm>
            <a:off x="7877175" y="142875"/>
            <a:ext cx="41575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F5850-AD0A-7A11-C7CC-21E09A142728}"/>
              </a:ext>
            </a:extLst>
          </p:cNvPr>
          <p:cNvSpPr txBox="1"/>
          <p:nvPr/>
        </p:nvSpPr>
        <p:spPr>
          <a:xfrm>
            <a:off x="576470" y="1838632"/>
            <a:ext cx="8309113" cy="28315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Wrap Up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63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F2EAD2-888D-F384-35E0-7C26901C3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6E5102-0F3C-2327-5973-DCAF2285D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BC8E3E-4725-7EA6-8A57-F815E4C61C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32" r="46250" b="7724"/>
          <a:stretch>
            <a:fillRect/>
          </a:stretch>
        </p:blipFill>
        <p:spPr>
          <a:xfrm>
            <a:off x="91249" y="1271047"/>
            <a:ext cx="6124576" cy="55698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F43C25-C21D-5C25-BD16-470D2DD9E533}"/>
              </a:ext>
            </a:extLst>
          </p:cNvPr>
          <p:cNvCxnSpPr/>
          <p:nvPr/>
        </p:nvCxnSpPr>
        <p:spPr>
          <a:xfrm>
            <a:off x="7010400" y="4752975"/>
            <a:ext cx="1905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A14379-0F70-A54F-0009-4EF2C29980B0}"/>
              </a:ext>
            </a:extLst>
          </p:cNvPr>
          <p:cNvCxnSpPr/>
          <p:nvPr/>
        </p:nvCxnSpPr>
        <p:spPr>
          <a:xfrm>
            <a:off x="7715250" y="4876800"/>
            <a:ext cx="209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531332-31E8-B7BB-E8B9-ADBD237E7A5D}"/>
              </a:ext>
            </a:extLst>
          </p:cNvPr>
          <p:cNvCxnSpPr/>
          <p:nvPr/>
        </p:nvCxnSpPr>
        <p:spPr>
          <a:xfrm>
            <a:off x="7477125" y="4572000"/>
            <a:ext cx="238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E7E15E3-2E20-127D-4090-0ADFFC7E0B2D}"/>
              </a:ext>
            </a:extLst>
          </p:cNvPr>
          <p:cNvSpPr txBox="1"/>
          <p:nvPr/>
        </p:nvSpPr>
        <p:spPr>
          <a:xfrm>
            <a:off x="7715250" y="142875"/>
            <a:ext cx="421005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MONEY NEEDS A MISSION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“Every dollar needs an assignment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before it disappears.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Budgeting gives your money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direction.  Discipline builds your savings.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B178C3-7006-0CB3-1CC8-DADCED9EB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195" b="29459"/>
          <a:stretch>
            <a:fillRect/>
          </a:stretch>
        </p:blipFill>
        <p:spPr>
          <a:xfrm>
            <a:off x="6572249" y="2603897"/>
            <a:ext cx="4853769" cy="325397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048B390-E395-C012-06B7-6CC584C7BDD0}"/>
              </a:ext>
            </a:extLst>
          </p:cNvPr>
          <p:cNvSpPr txBox="1"/>
          <p:nvPr/>
        </p:nvSpPr>
        <p:spPr>
          <a:xfrm>
            <a:off x="7625525" y="5857875"/>
            <a:ext cx="3486150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Meeting ID: 849 495 5811</a:t>
            </a:r>
          </a:p>
          <a:p>
            <a:r>
              <a:rPr lang="en-US" sz="1700" dirty="0">
                <a:solidFill>
                  <a:schemeClr val="bg1"/>
                </a:solidFill>
              </a:rPr>
              <a:t>Passcode: 052923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04E59B4-7E22-F905-19E0-87AA2680B3FF}"/>
              </a:ext>
            </a:extLst>
          </p:cNvPr>
          <p:cNvCxnSpPr/>
          <p:nvPr/>
        </p:nvCxnSpPr>
        <p:spPr>
          <a:xfrm>
            <a:off x="5981700" y="4886325"/>
            <a:ext cx="234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745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6D242-BD72-5653-3730-4B75FC29D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84B81F-BC00-0FFB-E395-F7FADA1E6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635861-0B6E-74B3-12E7-A4FED4D2A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CF1336-9813-CE1C-02C4-140591CB28EE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C1282-564F-F4EE-08E4-DC16EAE5F8BD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16D30-81B7-82DA-447D-2FF535D1A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6FE6B3-BA67-5073-F0EA-B197653D1FB4}"/>
              </a:ext>
            </a:extLst>
          </p:cNvPr>
          <p:cNvSpPr txBox="1"/>
          <p:nvPr/>
        </p:nvSpPr>
        <p:spPr>
          <a:xfrm>
            <a:off x="7734300" y="142875"/>
            <a:ext cx="4300384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SPEND LESS THAN YOU EARN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“Financial freedom begins when your income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is greater than your lifestyle.”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Living below your means                     creates room to save, invest, and give.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537EF-FE71-FC1F-8DAC-478B64FC1C08}"/>
              </a:ext>
            </a:extLst>
          </p:cNvPr>
          <p:cNvSpPr txBox="1"/>
          <p:nvPr/>
        </p:nvSpPr>
        <p:spPr>
          <a:xfrm>
            <a:off x="82333" y="1225345"/>
            <a:ext cx="9505950" cy="56553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Series Agenda</a:t>
            </a:r>
          </a:p>
          <a:p>
            <a:pPr algn="ctr"/>
            <a:endParaRPr lang="en-US" sz="105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June 14, 2026			Money Mindset, Concepts, and Principles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r>
              <a:rPr lang="en-US" b="1" dirty="0">
                <a:solidFill>
                  <a:schemeClr val="bg1"/>
                </a:solidFill>
              </a:rPr>
              <a:t>June 21, 2026			Insurance – Why It’s Under-utilized to Build Wealth</a:t>
            </a:r>
          </a:p>
          <a:p>
            <a:r>
              <a:rPr lang="en-US" b="1" dirty="0">
                <a:solidFill>
                  <a:schemeClr val="bg1"/>
                </a:solidFill>
              </a:rPr>
              <a:t>				Creating the ILIT – Irrevocable Life Insurance Trust</a:t>
            </a:r>
          </a:p>
          <a:p>
            <a:r>
              <a:rPr lang="en-US" b="1" dirty="0">
                <a:solidFill>
                  <a:schemeClr val="bg1"/>
                </a:solidFill>
              </a:rPr>
              <a:t>	</a:t>
            </a:r>
          </a:p>
          <a:p>
            <a:r>
              <a:rPr lang="en-US" b="1" dirty="0">
                <a:solidFill>
                  <a:schemeClr val="bg1"/>
                </a:solidFill>
              </a:rPr>
              <a:t>June 28, 2026			Debt Reduction / Credit / Real Estate / Funding</a:t>
            </a:r>
          </a:p>
          <a:p>
            <a:r>
              <a:rPr lang="en-US" b="1" dirty="0">
                <a:solidFill>
                  <a:schemeClr val="bg1"/>
                </a:solidFill>
              </a:rPr>
              <a:t> 		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July 5, 2026			No Class – Homework Assignment – Paycheck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July 12, 2026			Estate Planning 101 		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 	</a:t>
            </a:r>
          </a:p>
          <a:p>
            <a:r>
              <a:rPr lang="en-US" b="1" dirty="0">
                <a:solidFill>
                  <a:schemeClr val="bg1"/>
                </a:solidFill>
              </a:rPr>
              <a:t>July 19, 2026			Investing (Advanced Classes Available)</a:t>
            </a:r>
          </a:p>
          <a:p>
            <a:r>
              <a:rPr lang="en-US" b="1" dirty="0">
                <a:solidFill>
                  <a:schemeClr val="bg1"/>
                </a:solidFill>
              </a:rPr>
              <a:t>				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July 26, 2026			Summary / Next Steps / Project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32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F4DDE-5262-B4C5-4694-D099910A7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5A32C89-F5EC-E6B1-9930-F1C34275B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548395-A3BA-F678-A022-A7836D876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1AA02D-B1D2-C290-A143-DC059F8ECBBB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98BD8D-FA67-522C-A672-7158F919F30F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4BD06-DB16-F2F3-7761-20A432BD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1CEBAD-4DC5-4C04-10FA-80BA1B3E1E05}"/>
              </a:ext>
            </a:extLst>
          </p:cNvPr>
          <p:cNvSpPr txBox="1"/>
          <p:nvPr/>
        </p:nvSpPr>
        <p:spPr>
          <a:xfrm>
            <a:off x="7480505" y="265656"/>
            <a:ext cx="461010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PAY YOURSELF FIRST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“Before you pay bills, build the habit                                     of paying your future.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Saving should be treated like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 a line-item expense in your budget.</a:t>
            </a:r>
          </a:p>
        </p:txBody>
      </p:sp>
      <p:pic>
        <p:nvPicPr>
          <p:cNvPr id="9" name="Picture 8" descr="A blue squares with white text&#10;&#10;AI-generated content may be incorrect.">
            <a:extLst>
              <a:ext uri="{FF2B5EF4-FFF2-40B4-BE49-F238E27FC236}">
                <a16:creationId xmlns:a16="http://schemas.microsoft.com/office/drawing/2014/main" id="{6D3B1D1A-914B-9C25-DF26-E906F7AE32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6" y="1395511"/>
            <a:ext cx="7797075" cy="53196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B23BB7-1AD1-C4D4-7292-A57C349A1D79}"/>
              </a:ext>
            </a:extLst>
          </p:cNvPr>
          <p:cNvSpPr txBox="1"/>
          <p:nvPr/>
        </p:nvSpPr>
        <p:spPr>
          <a:xfrm>
            <a:off x="8163351" y="2312731"/>
            <a:ext cx="3766853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 goal of financial literacy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is to understand these concepts foundationally. 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Do you adhere to a monthly </a:t>
            </a:r>
            <a:r>
              <a:rPr lang="en-US" sz="1400" b="1" dirty="0">
                <a:solidFill>
                  <a:schemeClr val="bg1"/>
                </a:solidFill>
              </a:rPr>
              <a:t>budget?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What percent of your paycheck goes to </a:t>
            </a:r>
            <a:r>
              <a:rPr lang="en-US" sz="1400" b="1" dirty="0">
                <a:solidFill>
                  <a:schemeClr val="bg1"/>
                </a:solidFill>
              </a:rPr>
              <a:t>savings</a:t>
            </a:r>
            <a:r>
              <a:rPr lang="en-US" sz="1400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How well do you understand how </a:t>
            </a:r>
            <a:r>
              <a:rPr lang="en-US" sz="1400" b="1" dirty="0">
                <a:solidFill>
                  <a:schemeClr val="bg1"/>
                </a:solidFill>
              </a:rPr>
              <a:t>banks</a:t>
            </a:r>
            <a:r>
              <a:rPr lang="en-US" sz="1400" dirty="0">
                <a:solidFill>
                  <a:schemeClr val="bg1"/>
                </a:solidFill>
              </a:rPr>
              <a:t> make money?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Credit </a:t>
            </a:r>
            <a:r>
              <a:rPr lang="en-US" sz="1400" dirty="0">
                <a:solidFill>
                  <a:schemeClr val="bg1"/>
                </a:solidFill>
              </a:rPr>
              <a:t>is always short term. Pay balance before the next cycle to avoid interest.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What will it take monetarily for you to </a:t>
            </a:r>
            <a:r>
              <a:rPr lang="en-US" sz="1400" b="1" dirty="0">
                <a:solidFill>
                  <a:schemeClr val="bg1"/>
                </a:solidFill>
              </a:rPr>
              <a:t>retire</a:t>
            </a:r>
            <a:r>
              <a:rPr lang="en-US" sz="1400" dirty="0">
                <a:solidFill>
                  <a:schemeClr val="bg1"/>
                </a:solidFill>
              </a:rPr>
              <a:t> comfortably?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Build family wealth by paying back </a:t>
            </a:r>
            <a:r>
              <a:rPr lang="en-US" sz="1400" b="1" dirty="0">
                <a:solidFill>
                  <a:schemeClr val="bg1"/>
                </a:solidFill>
              </a:rPr>
              <a:t>loans </a:t>
            </a:r>
            <a:r>
              <a:rPr lang="en-US" sz="1400" dirty="0">
                <a:solidFill>
                  <a:schemeClr val="bg1"/>
                </a:solidFill>
              </a:rPr>
              <a:t>to your family bank.</a:t>
            </a:r>
          </a:p>
          <a:p>
            <a:pPr marL="342900" indent="-342900"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It is never too late to start </a:t>
            </a:r>
            <a:r>
              <a:rPr lang="en-US" sz="1400" b="1" dirty="0">
                <a:solidFill>
                  <a:schemeClr val="bg1"/>
                </a:solidFill>
              </a:rPr>
              <a:t>investing.</a:t>
            </a:r>
            <a:r>
              <a:rPr lang="en-US" sz="1400" dirty="0">
                <a:solidFill>
                  <a:schemeClr val="bg1"/>
                </a:solidFill>
              </a:rPr>
              <a:t>  What are your investing strategies?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bg1"/>
                </a:solidFill>
              </a:rPr>
              <a:t>Debt management </a:t>
            </a:r>
            <a:r>
              <a:rPr lang="en-US" sz="1400" dirty="0">
                <a:solidFill>
                  <a:schemeClr val="bg1"/>
                </a:solidFill>
              </a:rPr>
              <a:t>must be intentional. What tools do you use to help you stay on track?</a:t>
            </a: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140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9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39DE8B-7E9B-1CC1-D2F4-6106A6CA6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1C3C4-7E4B-B5AE-2AFC-B7D89ECDA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4C734F-0FBA-D280-C632-729F6D2EB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F98EA7-DB23-C826-6F30-6013945CEF5A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73A30-5EB3-D8DB-F979-159F032E6552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517CA-95D2-0870-556F-5322366A4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CA22E8-8CD8-8959-8C17-E88E8C5AA308}"/>
              </a:ext>
            </a:extLst>
          </p:cNvPr>
          <p:cNvSpPr txBox="1"/>
          <p:nvPr/>
        </p:nvSpPr>
        <p:spPr>
          <a:xfrm>
            <a:off x="504825" y="1838632"/>
            <a:ext cx="793432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393168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DFA393-9828-B6F3-5E6C-E8643242BA5A}"/>
              </a:ext>
            </a:extLst>
          </p:cNvPr>
          <p:cNvSpPr txBox="1"/>
          <p:nvPr/>
        </p:nvSpPr>
        <p:spPr>
          <a:xfrm>
            <a:off x="7972425" y="142875"/>
            <a:ext cx="3914775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SMALL HABITS BUILD WEALTH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“Wealth is rarely built by one big decision;                    it is built by repeated wise decisions.”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Consistency matters                                  more than styling and profiling.</a:t>
            </a:r>
          </a:p>
          <a:p>
            <a:endParaRPr lang="en-US" dirty="0"/>
          </a:p>
        </p:txBody>
      </p:sp>
      <p:pic>
        <p:nvPicPr>
          <p:cNvPr id="11" name="Online Media 10" title="Do These 7 Things In Your 40s To Retire A Millionaire In Your 50s">
            <a:hlinkClick r:id="" action="ppaction://media"/>
            <a:extLst>
              <a:ext uri="{FF2B5EF4-FFF2-40B4-BE49-F238E27FC236}">
                <a16:creationId xmlns:a16="http://schemas.microsoft.com/office/drawing/2014/main" id="{A429C1B1-DF2D-D70E-F36A-75191D083C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5068" y="1939413"/>
            <a:ext cx="8174677" cy="46187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9EADCF-236A-ACC5-7351-7F77E812AAA6}"/>
              </a:ext>
            </a:extLst>
          </p:cNvPr>
          <p:cNvSpPr txBox="1"/>
          <p:nvPr/>
        </p:nvSpPr>
        <p:spPr>
          <a:xfrm>
            <a:off x="2240320" y="1293082"/>
            <a:ext cx="419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How Money Works</a:t>
            </a:r>
          </a:p>
        </p:txBody>
      </p:sp>
    </p:spTree>
    <p:extLst>
      <p:ext uri="{BB962C8B-B14F-4D97-AF65-F5344CB8AC3E}">
        <p14:creationId xmlns:p14="http://schemas.microsoft.com/office/powerpoint/2010/main" val="24444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E3525-8F04-1102-F7C6-61950CD1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818F27-F4B2-148E-1112-A766B983B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277C3-AAE0-C959-BBA0-740850F70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3507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58FC03-1905-D447-59F5-EFCAF9345F51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C30B8C-7FDC-0118-EEB1-73CA29BFDC3A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85ED8E-8444-36A0-0189-35B9CC9EA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434C2-91E9-8E71-4BDE-65C49D84525E}"/>
              </a:ext>
            </a:extLst>
          </p:cNvPr>
          <p:cNvSpPr txBox="1"/>
          <p:nvPr/>
        </p:nvSpPr>
        <p:spPr>
          <a:xfrm>
            <a:off x="7458075" y="142875"/>
            <a:ext cx="4505325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DEBT STEALS TOMORROW’S INCOME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“Borrowed money may solve today’s problem,           but it can limit tomorrow’s choices.”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Debt should be carefully 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used and paid down intentionally.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484E33-F3CC-7F3D-2ED0-1C3A7F6E173C}"/>
              </a:ext>
            </a:extLst>
          </p:cNvPr>
          <p:cNvSpPr txBox="1"/>
          <p:nvPr/>
        </p:nvSpPr>
        <p:spPr>
          <a:xfrm>
            <a:off x="1189863" y="990412"/>
            <a:ext cx="72580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YouTube University</a:t>
            </a:r>
          </a:p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A2DFC-ACC1-359F-F899-93C7009AEAC4}"/>
              </a:ext>
            </a:extLst>
          </p:cNvPr>
          <p:cNvSpPr txBox="1"/>
          <p:nvPr/>
        </p:nvSpPr>
        <p:spPr>
          <a:xfrm>
            <a:off x="157316" y="1824548"/>
            <a:ext cx="3257550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Easy Flow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Wealth Twins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Jaspreet </a:t>
            </a:r>
            <a:r>
              <a:rPr lang="en-US" b="1" dirty="0" err="1">
                <a:solidFill>
                  <a:schemeClr val="bg1"/>
                </a:solidFill>
              </a:rPr>
              <a:t>Sighn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Money Mindset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Christine Ibbotson</a:t>
            </a:r>
          </a:p>
          <a:p>
            <a:r>
              <a:rPr lang="en-US" b="1" dirty="0">
                <a:solidFill>
                  <a:schemeClr val="bg1"/>
                </a:solidFill>
              </a:rPr>
              <a:t>Ask the Money Lady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Steve Chen</a:t>
            </a:r>
          </a:p>
          <a:p>
            <a:r>
              <a:rPr lang="en-US" b="1" dirty="0">
                <a:solidFill>
                  <a:schemeClr val="bg1"/>
                </a:solidFill>
              </a:rPr>
              <a:t>Call to Leap – former school teacher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Melanin Money</a:t>
            </a:r>
          </a:p>
          <a:p>
            <a:r>
              <a:rPr lang="en-US" b="1" dirty="0">
                <a:solidFill>
                  <a:schemeClr val="bg1"/>
                </a:solidFill>
              </a:rPr>
              <a:t>Carter Cofield</a:t>
            </a:r>
          </a:p>
          <a:p>
            <a:r>
              <a:rPr lang="en-US" b="1" dirty="0">
                <a:solidFill>
                  <a:schemeClr val="bg1"/>
                </a:solidFill>
              </a:rPr>
              <a:t>George </a:t>
            </a:r>
            <a:r>
              <a:rPr lang="en-US" b="1" dirty="0" err="1">
                <a:solidFill>
                  <a:schemeClr val="bg1"/>
                </a:solidFill>
              </a:rPr>
              <a:t>Archeampong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EECDF2-FE2F-4B5A-A5D1-68424C315688}"/>
              </a:ext>
            </a:extLst>
          </p:cNvPr>
          <p:cNvSpPr txBox="1"/>
          <p:nvPr/>
        </p:nvSpPr>
        <p:spPr>
          <a:xfrm>
            <a:off x="4114800" y="1913742"/>
            <a:ext cx="3343275" cy="53245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Corporate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Les Jenkins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Anthony O’Neal</a:t>
            </a:r>
          </a:p>
          <a:p>
            <a:r>
              <a:rPr lang="en-US" b="1" dirty="0">
                <a:solidFill>
                  <a:schemeClr val="bg1"/>
                </a:solidFill>
              </a:rPr>
              <a:t>The Table w/ Anthony O’Neal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Courtney Hale</a:t>
            </a:r>
          </a:p>
          <a:p>
            <a:r>
              <a:rPr lang="en-US" b="1" dirty="0">
                <a:solidFill>
                  <a:schemeClr val="bg1"/>
                </a:solidFill>
              </a:rPr>
              <a:t>@supermoneycourt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Myron Golden</a:t>
            </a:r>
          </a:p>
          <a:p>
            <a:r>
              <a:rPr lang="en-US" b="1" dirty="0">
                <a:solidFill>
                  <a:schemeClr val="bg1"/>
                </a:solidFill>
              </a:rPr>
              <a:t>Trash Man to Cash Man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Terrii</a:t>
            </a:r>
            <a:r>
              <a:rPr lang="en-US" b="1" dirty="0">
                <a:solidFill>
                  <a:schemeClr val="bg1"/>
                </a:solidFill>
              </a:rPr>
              <a:t> Ijeoma</a:t>
            </a:r>
          </a:p>
          <a:p>
            <a:r>
              <a:rPr lang="en-US" b="1" dirty="0">
                <a:solidFill>
                  <a:schemeClr val="bg1"/>
                </a:solidFill>
              </a:rPr>
              <a:t>Trade and Travel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David Retires </a:t>
            </a:r>
          </a:p>
          <a:p>
            <a:r>
              <a:rPr lang="en-US" b="1" dirty="0">
                <a:solidFill>
                  <a:schemeClr val="bg1"/>
                </a:solidFill>
              </a:rPr>
              <a:t>Retirement Risk Report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B8C9AB-894D-0548-8E33-9C1E63987293}"/>
              </a:ext>
            </a:extLst>
          </p:cNvPr>
          <p:cNvSpPr txBox="1"/>
          <p:nvPr/>
        </p:nvSpPr>
        <p:spPr>
          <a:xfrm>
            <a:off x="8582025" y="2641461"/>
            <a:ext cx="3086100" cy="42165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Cultural</a:t>
            </a: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Wallstreet Trapper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Smart Money Bro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Earn Your Leisure Podcast</a:t>
            </a:r>
          </a:p>
          <a:p>
            <a:r>
              <a:rPr lang="en-US" b="1" dirty="0">
                <a:solidFill>
                  <a:schemeClr val="bg1"/>
                </a:solidFill>
              </a:rPr>
              <a:t>&amp; University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 err="1">
                <a:solidFill>
                  <a:schemeClr val="bg1"/>
                </a:solidFill>
              </a:rPr>
              <a:t>Nischa</a:t>
            </a:r>
            <a:r>
              <a:rPr lang="en-US" b="1" dirty="0">
                <a:solidFill>
                  <a:schemeClr val="bg1"/>
                </a:solidFill>
              </a:rPr>
              <a:t> – former investment banker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Tiffany James</a:t>
            </a:r>
          </a:p>
          <a:p>
            <a:r>
              <a:rPr lang="en-US" b="1" dirty="0">
                <a:solidFill>
                  <a:schemeClr val="bg1"/>
                </a:solidFill>
              </a:rPr>
              <a:t>Modern Black Girl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758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114DA-1362-2B15-4D9A-08EB05C92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84AC37-8312-45A9-D7FD-25A832464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3032B-2953-EFA7-4377-E9D2072EF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599684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CB9D66-9BA7-6DDF-F1A8-2A1B923AAE0E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10E2A2-BBE5-7D14-6089-21159FDF738F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A13CEC-403C-C7A6-2A78-E41F4CA49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98D16-72CC-D5E9-C0AC-FB5E6EA4BBBE}"/>
              </a:ext>
            </a:extLst>
          </p:cNvPr>
          <p:cNvSpPr txBox="1"/>
          <p:nvPr/>
        </p:nvSpPr>
        <p:spPr>
          <a:xfrm>
            <a:off x="7877175" y="142875"/>
            <a:ext cx="4157509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EMERGENCY FUNDS PROTECT DREAMS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“An emergency fund keeps a setback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From becoming a disaster.”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Cash reserves protect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you from debt, stress, and worry.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AC56B-BC3B-C845-D80A-D17BA4EC9594}"/>
              </a:ext>
            </a:extLst>
          </p:cNvPr>
          <p:cNvSpPr txBox="1"/>
          <p:nvPr/>
        </p:nvSpPr>
        <p:spPr>
          <a:xfrm>
            <a:off x="1400175" y="2020312"/>
            <a:ext cx="7781925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Wrap Up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sz="7200" b="1" dirty="0">
                <a:solidFill>
                  <a:schemeClr val="bg1"/>
                </a:solidFill>
              </a:rPr>
              <a:t>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4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31659-4876-2B31-3630-8C4ACE10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E3D2561-27FA-1C55-D544-9A187E398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0774D-A746-6B4A-03EA-8CD15D2B3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86CB03-22F4-28D5-AADA-27F07395A221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2AA1E9-DE1C-F91E-013D-CB1CF368178D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4E16CD-974D-88AA-4A7E-7A5824C3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F969A5-CE36-F95A-32BC-206F75657676}"/>
              </a:ext>
            </a:extLst>
          </p:cNvPr>
          <p:cNvSpPr txBox="1"/>
          <p:nvPr/>
        </p:nvSpPr>
        <p:spPr>
          <a:xfrm>
            <a:off x="7418451" y="226142"/>
            <a:ext cx="4614709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PROTECT WHAT YOU BUILD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“Financial wisdom includes saving, growing,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and protecting what God has entrusted to you.”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Insurance, estate planning, and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proper documents protect families.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E3852-5BFC-8E5F-EAF9-7F5503EEC258}"/>
              </a:ext>
            </a:extLst>
          </p:cNvPr>
          <p:cNvSpPr txBox="1"/>
          <p:nvPr/>
        </p:nvSpPr>
        <p:spPr>
          <a:xfrm>
            <a:off x="407504" y="1371600"/>
            <a:ext cx="10823713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Session 2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Money Principles &amp; Practices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…….</a:t>
            </a:r>
          </a:p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‘Grow Your Mind…Grow Your Money’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BA9A8-6741-A02D-C238-A39B57B5F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EFF4E-4340-D2B2-0613-B16960BCA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2C4E2-7B3A-8EEB-6C6C-C6B7DFF46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6"/>
          <a:stretch>
            <a:fillRect/>
          </a:stretch>
        </p:blipFill>
        <p:spPr>
          <a:xfrm rot="5400000" flipH="1">
            <a:off x="2667641" y="-2666359"/>
            <a:ext cx="6856718" cy="1219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AC1266-4D0D-AFD2-74FD-A339E0F94CC1}"/>
              </a:ext>
            </a:extLst>
          </p:cNvPr>
          <p:cNvSpPr txBox="1"/>
          <p:nvPr/>
        </p:nvSpPr>
        <p:spPr>
          <a:xfrm>
            <a:off x="157316" y="226142"/>
            <a:ext cx="2330245" cy="1612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14D92-A4A6-F181-225F-77A96B873DA2}"/>
              </a:ext>
            </a:extLst>
          </p:cNvPr>
          <p:cNvSpPr txBox="1"/>
          <p:nvPr/>
        </p:nvSpPr>
        <p:spPr>
          <a:xfrm>
            <a:off x="157316" y="142875"/>
            <a:ext cx="2330245" cy="13811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6753DF-8584-9B1C-A1BD-E7D959BBD7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"/>
            <a:ext cx="1666568" cy="11110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2C463E-2BDB-1991-F697-35AAD990FDCC}"/>
              </a:ext>
            </a:extLst>
          </p:cNvPr>
          <p:cNvSpPr txBox="1"/>
          <p:nvPr/>
        </p:nvSpPr>
        <p:spPr>
          <a:xfrm>
            <a:off x="7505700" y="142875"/>
            <a:ext cx="4438650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/>
                </a:solidFill>
              </a:rPr>
              <a:t>GENEROSITY IS PART OF STEWARDSHIP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“Money is not just for spending,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it is also a tool for serving.”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Principle: Giving teaches purpose,</a:t>
            </a:r>
          </a:p>
          <a:p>
            <a:pPr algn="r"/>
            <a:r>
              <a:rPr lang="en-US" sz="1400" b="1" dirty="0">
                <a:solidFill>
                  <a:schemeClr val="bg1"/>
                </a:solidFill>
              </a:rPr>
              <a:t>discipline, and legacy.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A7E54-8C03-A766-5000-4651707D4AE8}"/>
              </a:ext>
            </a:extLst>
          </p:cNvPr>
          <p:cNvSpPr txBox="1"/>
          <p:nvPr/>
        </p:nvSpPr>
        <p:spPr>
          <a:xfrm>
            <a:off x="-109331" y="1263859"/>
            <a:ext cx="8806070" cy="17235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How Money Works: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</a:rPr>
              <a:t>Principles for Building Wealth</a:t>
            </a:r>
          </a:p>
          <a:p>
            <a:endParaRPr lang="en-US" dirty="0"/>
          </a:p>
        </p:txBody>
      </p:sp>
      <p:pic>
        <p:nvPicPr>
          <p:cNvPr id="10" name="Online Media 9" title="John Hope Bryant Talks 'Financial Literacy For All,' Operation HOPE, U.S. DEI, Credit Freedom + More">
            <a:hlinkClick r:id="" action="ppaction://media"/>
            <a:extLst>
              <a:ext uri="{FF2B5EF4-FFF2-40B4-BE49-F238E27FC236}">
                <a16:creationId xmlns:a16="http://schemas.microsoft.com/office/drawing/2014/main" id="{7EC66FAD-03B0-DCBD-1C8A-CBBFFA0F5B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43742" y="2699324"/>
            <a:ext cx="6960221" cy="393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1231</Words>
  <Application>Microsoft Office PowerPoint</Application>
  <PresentationFormat>Widescreen</PresentationFormat>
  <Paragraphs>218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Blacksword</vt:lpstr>
      <vt:lpstr>Copperplate Gothic Bold</vt:lpstr>
      <vt:lpstr>Ink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Henrietta Roby</dc:creator>
  <cp:lastModifiedBy>Henrietta Roby</cp:lastModifiedBy>
  <cp:revision>35</cp:revision>
  <dcterms:created xsi:type="dcterms:W3CDTF">2026-06-14T06:26:55Z</dcterms:created>
  <dcterms:modified xsi:type="dcterms:W3CDTF">2026-07-05T18:07:22Z</dcterms:modified>
</cp:coreProperties>
</file>