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58" r:id="rId6"/>
    <p:sldId id="260" r:id="rId7"/>
    <p:sldId id="264" r:id="rId8"/>
    <p:sldId id="261" r:id="rId9"/>
    <p:sldId id="263" r:id="rId10"/>
    <p:sldId id="267" r:id="rId11"/>
    <p:sldId id="268" r:id="rId12"/>
    <p:sldId id="270" r:id="rId13"/>
    <p:sldId id="271" r:id="rId14"/>
    <p:sldId id="272" r:id="rId15"/>
    <p:sldId id="265" r:id="rId16"/>
    <p:sldId id="262" r:id="rId17"/>
    <p:sldId id="273" r:id="rId18"/>
    <p:sldId id="275" r:id="rId19"/>
    <p:sldId id="26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BF48-0005-E8F0-299E-8755D6226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520B2-1128-DD70-8D78-78F756E8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B9FB3-643E-CB81-B029-37968424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C859-25A7-B4C5-C42B-C2BDEB04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7062-D6DE-8FAA-759F-35FEF0D5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7115-B812-9B05-A5AB-643D75B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40E93-3F13-BEC6-6AC7-097500F57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16DFD-149A-27BE-4B01-F9F4C01D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BFF4-36FC-9AC8-0AFA-7724B861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A3F9-6E92-C94E-4D4A-649E7A25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2F566-0060-51B9-BEAD-3C325B675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9D407-5F3A-7B4E-6846-11B89B0F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6624-7C38-EA03-B6D3-3A6F9D54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F814-D833-7BE6-5FCA-178D64BA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FD31-05D6-9E4E-DCDB-1913F8DC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2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FDC2-A581-A2B9-CC1F-56FC2272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D16B-ECFF-1DD0-46CD-6C607AD1C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2BF2-DE9C-4E53-0467-0C8D9A66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A6E2-BCFB-839B-7F8C-7C13A437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F375E-F1BD-9A31-F9A8-6726E32E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B486-07C1-19F9-A4A1-0E011C30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62B5-4A20-657D-A503-CDDC95B55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8B97-148F-9025-FD76-7D9229C2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8B0E-F982-D4A8-D7EF-3E7D236E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ACA3-4DF4-1DFB-51FA-7EC2A80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19E4-1BC7-3CD4-2D38-B7456A9E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1FB9-B285-C04A-DEC3-D6307C00C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0E5C7-8658-C026-830A-D11AC88E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C1CB8-13B7-AB58-52C8-6BE528C3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C351F-DB65-B728-FF3A-6B543011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248D3-E152-3E32-D1ED-CFF653AE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AFC7-1C18-4690-7DBB-61A57CE3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BF15-1AF5-EE9F-70F6-A576222EA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F344-78AC-D27E-05E6-E9ED30D1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E9227-D03B-0090-2B86-C4A19FF1A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91BF8-9111-439A-3442-61F990FFC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CBCF3-D576-EB16-2E74-71422A1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56AD8-7AC4-57A4-27CB-BF6F580D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63D32-3A07-5B78-3747-31075075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4436-6976-681F-6A26-F5E89815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CD2A5-9E0D-868C-5A9C-4A1352BB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1DAA5-6D21-9EDA-7C37-34E5853A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DF5A3-34BA-BC4E-0E96-449C00FE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8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B5137-5C42-86DC-DAC6-94641C44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C961F-C86D-D45B-F90E-1E7E70EF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A6039-AD18-55AF-519F-7CA4607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B7CF-D386-FC9B-87B4-6662D520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DE7A-F35F-CC77-E6EB-7D864B51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95F77-C159-AFA4-93B9-AB0C1BC8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B4E3-F11C-7945-144A-A234D355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A5DB1-8744-CE85-0053-1D516B5A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F5D08-4153-D70A-A5E6-E80D5324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A768-54C0-A1E7-7800-959D55E8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99FF8-2B0E-4236-707D-AD8FB3FDF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255AE-4F17-2F60-C88D-3087A410F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B120-F737-A991-DCE4-454AA25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7CCE-4B18-3788-F4A0-1EF57493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77430-202D-F61F-9705-435CE9C5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F76C3-421F-DF91-0397-6C1883D5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AC1D8-94CC-B2E1-0FC3-50C542A61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8DEC3-A15C-2655-97BA-A93E5D0BA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56E7F-1B2C-4018-8409-09A951A5E102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6B8D-CA28-3AC7-E2CC-EA5B20EC7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5B13-027F-9379-8BC4-A8AA0729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50A49-6C7E-47AF-B46A-D3D98CFC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zOEpdQeM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SJTXST1jII" TargetMode="External"/><Relationship Id="rId5" Type="http://schemas.openxmlformats.org/officeDocument/2006/relationships/hyperlink" Target="https://www.youtube.com/watch?v=vCXD0RMY8dU&amp;t=2012s" TargetMode="External"/><Relationship Id="rId4" Type="http://schemas.openxmlformats.org/officeDocument/2006/relationships/hyperlink" Target="https://www.youtube.com/watch?v=ppD9AIKWCM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qzOEpdQeMY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D9AIKWCMc?feature=oembed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960F62F1-0598-C2B9-C34F-8D75E0D9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604D3-F3A1-FD93-A3B9-7127089A4A6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DE53D-3905-DC64-63AB-B9BA8AB43E8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951F9-EE0A-FCB0-CBDA-16B40C4A0940}"/>
              </a:ext>
            </a:extLst>
          </p:cNvPr>
          <p:cNvSpPr txBox="1"/>
          <p:nvPr/>
        </p:nvSpPr>
        <p:spPr>
          <a:xfrm>
            <a:off x="1280667" y="855406"/>
            <a:ext cx="963066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Copperplate Gothic Bold" panose="020E0705020206020404" pitchFamily="34" charset="0"/>
              </a:rPr>
              <a:t>N  O  R  M  A  L  I  Z  E</a:t>
            </a:r>
          </a:p>
          <a:p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7A91B-3442-61AD-E504-AD4E37E22E79}"/>
              </a:ext>
            </a:extLst>
          </p:cNvPr>
          <p:cNvSpPr txBox="1"/>
          <p:nvPr/>
        </p:nvSpPr>
        <p:spPr>
          <a:xfrm>
            <a:off x="1769806" y="1858297"/>
            <a:ext cx="87495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Blacksword" pitchFamily="50" charset="0"/>
              </a:rPr>
              <a:t>B l a c k  W e a l t 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25F12-8F22-F2B7-1FE4-A67E5D0B831D}"/>
              </a:ext>
            </a:extLst>
          </p:cNvPr>
          <p:cNvSpPr txBox="1"/>
          <p:nvPr/>
        </p:nvSpPr>
        <p:spPr>
          <a:xfrm>
            <a:off x="3048000" y="342304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000FF"/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7200" baseline="30000" dirty="0">
                <a:solidFill>
                  <a:srgbClr val="0000FF"/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7200" dirty="0">
                <a:solidFill>
                  <a:srgbClr val="0000FF"/>
                </a:solidFill>
                <a:effectLst/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Academy</a:t>
            </a:r>
            <a:endParaRPr lang="en-US" sz="7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FAF0C-9084-0CCB-0610-06CC0E6E2AEF}"/>
              </a:ext>
            </a:extLst>
          </p:cNvPr>
          <p:cNvSpPr txBox="1"/>
          <p:nvPr/>
        </p:nvSpPr>
        <p:spPr>
          <a:xfrm>
            <a:off x="2846440" y="4358121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3000" b="1" dirty="0">
                <a:solidFill>
                  <a:srgbClr val="3333FF"/>
                </a:solidFill>
              </a:rPr>
              <a:t>FAITH             FAMILY            FINANCE</a:t>
            </a:r>
            <a:endParaRPr lang="en-US" sz="3000" dirty="0">
              <a:solidFill>
                <a:srgbClr val="3333F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2D107F-F5EE-38F7-C377-F15CA8794F0E}"/>
              </a:ext>
            </a:extLst>
          </p:cNvPr>
          <p:cNvSpPr txBox="1"/>
          <p:nvPr/>
        </p:nvSpPr>
        <p:spPr>
          <a:xfrm>
            <a:off x="3013588" y="2881384"/>
            <a:ext cx="62336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nk Free" panose="03080402000500000000" pitchFamily="66" charset="0"/>
              </a:rPr>
              <a:t>through financial education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05F107-279F-3B0D-015C-4DC5053F5D64}"/>
              </a:ext>
            </a:extLst>
          </p:cNvPr>
          <p:cNvSpPr txBox="1"/>
          <p:nvPr/>
        </p:nvSpPr>
        <p:spPr>
          <a:xfrm>
            <a:off x="1477556" y="5243999"/>
            <a:ext cx="90051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genial Black" panose="020F0502020204030204" pitchFamily="2" charset="0"/>
              </a:rPr>
              <a:t>www.f3academy.online</a:t>
            </a:r>
          </a:p>
        </p:txBody>
      </p:sp>
    </p:spTree>
    <p:extLst>
      <p:ext uri="{BB962C8B-B14F-4D97-AF65-F5344CB8AC3E}">
        <p14:creationId xmlns:p14="http://schemas.microsoft.com/office/powerpoint/2010/main" val="140624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BE15B-DB7D-3FAA-7BA5-76EC7441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87B6C6-C815-B250-2C44-3EBCDF955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6954CD-D6C0-CD4D-05B7-E1429949D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843AF1-3741-05C3-2D48-7AB5EBA12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291342EA-1F08-73D5-36DB-26141550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B27BF198-8CB3-26A1-FAE3-8765DF0E3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C85947F9-6A98-E19C-D125-F59B451F3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CA7889-BF78-A480-45E9-22AB1B44D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DCB88D-510C-C049-A530-60B1C38D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002D0-CB57-94CB-B9F6-B09EC8C1D5B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BF7D5-8C07-4456-DAC4-E09EB31F4F5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E7BBC-1649-8BA5-CD62-FCC20FB67BD2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86076-4928-F1CD-B46D-898D48FAC849}"/>
              </a:ext>
            </a:extLst>
          </p:cNvPr>
          <p:cNvSpPr txBox="1"/>
          <p:nvPr/>
        </p:nvSpPr>
        <p:spPr>
          <a:xfrm>
            <a:off x="1280667" y="896140"/>
            <a:ext cx="96306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Which Do You Choose?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DF11F-68D7-E264-FE89-91054ED9AB76}"/>
              </a:ext>
            </a:extLst>
          </p:cNvPr>
          <p:cNvSpPr txBox="1"/>
          <p:nvPr/>
        </p:nvSpPr>
        <p:spPr>
          <a:xfrm>
            <a:off x="1356852" y="1740310"/>
            <a:ext cx="945863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$1,000,000 one-time payment</a:t>
            </a:r>
          </a:p>
          <a:p>
            <a:pPr algn="ctr"/>
            <a:endParaRPr lang="en-US" b="1" i="1" dirty="0"/>
          </a:p>
          <a:p>
            <a:pPr algn="ctr"/>
            <a:r>
              <a:rPr lang="en-US" sz="3200" b="1" dirty="0"/>
              <a:t>or </a:t>
            </a:r>
          </a:p>
          <a:p>
            <a:pPr algn="ctr"/>
            <a:endParaRPr lang="en-US" b="1" dirty="0"/>
          </a:p>
          <a:p>
            <a:pPr algn="ctr"/>
            <a:r>
              <a:rPr lang="en-US" sz="3200" b="1" dirty="0"/>
              <a:t>$.01 cent doubled for 30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889E7-E8AD-2EDD-74B5-1AEF86E4B8AE}"/>
              </a:ext>
            </a:extLst>
          </p:cNvPr>
          <p:cNvSpPr txBox="1"/>
          <p:nvPr/>
        </p:nvSpPr>
        <p:spPr>
          <a:xfrm>
            <a:off x="1672668" y="4071502"/>
            <a:ext cx="904567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Life will always be about choices.</a:t>
            </a:r>
          </a:p>
          <a:p>
            <a:pPr algn="ctr"/>
            <a:r>
              <a:rPr lang="en-US" sz="2800" i="1" dirty="0"/>
              <a:t>Choose you this day, whom you will serve.</a:t>
            </a:r>
          </a:p>
          <a:p>
            <a:pPr algn="ctr"/>
            <a:r>
              <a:rPr lang="en-US" sz="2800" i="1" dirty="0"/>
              <a:t>As for me and my house, will serve the Lord.</a:t>
            </a:r>
          </a:p>
          <a:p>
            <a:pPr algn="ctr"/>
            <a:r>
              <a:rPr lang="en-US" sz="2800" i="1" dirty="0"/>
              <a:t>Joshua </a:t>
            </a:r>
          </a:p>
        </p:txBody>
      </p:sp>
    </p:spTree>
    <p:extLst>
      <p:ext uri="{BB962C8B-B14F-4D97-AF65-F5344CB8AC3E}">
        <p14:creationId xmlns:p14="http://schemas.microsoft.com/office/powerpoint/2010/main" val="203791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320C7-84B9-1900-D473-F5EF3D3D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4A950C-E02A-AE45-4C1B-030394ABE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21E1E-641D-3E1B-D9BF-00B916C0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83D2DD-186D-046D-E3AD-B0EACFB35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77369EA0-57CA-F900-CB8F-D06A1B6D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B80EA222-F0FB-9096-311A-37453B77F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528999B6-FB04-31D4-57C2-6B725C75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1E910C-D2D2-A79A-60AD-1A371BFD9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ED0F16-6389-392F-F68C-3EBFF16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F3A78-77F9-EF17-8BF9-DA7957ADCB5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9D905-F344-9110-F91B-407A7B4E250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22349-283A-B0D1-5378-C40CA61B7871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C0B9E-B108-1DD1-E8C0-DFD964F5565C}"/>
              </a:ext>
            </a:extLst>
          </p:cNvPr>
          <p:cNvSpPr txBox="1"/>
          <p:nvPr/>
        </p:nvSpPr>
        <p:spPr>
          <a:xfrm>
            <a:off x="1280667" y="677668"/>
            <a:ext cx="9630666" cy="54172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day_by_day_penny_timeline.png">
            <a:extLst>
              <a:ext uri="{FF2B5EF4-FFF2-40B4-BE49-F238E27FC236}">
                <a16:creationId xmlns:a16="http://schemas.microsoft.com/office/drawing/2014/main" id="{4A0D3002-1935-939C-CE73-66EB13C6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335" y="1139333"/>
            <a:ext cx="9463998" cy="47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2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42370-43E9-55C7-2FAB-C3D026F9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6131E2-C9CB-FC9D-CE03-7A3E82BEB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1BECA4-47AC-3AC1-A564-71319AF2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AE2FB-C161-E34F-A4D1-BA888496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37433F36-6ABF-F6C1-2235-4B0808F0D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2423A46F-25CD-0AEA-C83E-256E1F2C3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39074F35-70B9-592B-C210-59C79079F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F4892D-92B2-58F4-8D6E-5AB203C1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D2FA23-7E4C-3EB7-22CB-131D0D0C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162F1-B4BC-8675-B59D-C4FB9A9D498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7B9FC-AD7B-4DFB-88C8-71BB6E718B4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1189D-77BA-C77A-C05C-4CAB90893115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9DB5D-A420-D1A3-AA70-8F84B8913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90" y="672696"/>
            <a:ext cx="3629636" cy="5444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6AF40-E044-1D1C-F640-E40A41FDDF39}"/>
              </a:ext>
            </a:extLst>
          </p:cNvPr>
          <p:cNvSpPr txBox="1"/>
          <p:nvPr/>
        </p:nvSpPr>
        <p:spPr>
          <a:xfrm>
            <a:off x="6312311" y="2033447"/>
            <a:ext cx="406072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Homework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Chart the daily value of a penny doubling for 30 days</a:t>
            </a:r>
          </a:p>
        </p:txBody>
      </p:sp>
    </p:spTree>
    <p:extLst>
      <p:ext uri="{BB962C8B-B14F-4D97-AF65-F5344CB8AC3E}">
        <p14:creationId xmlns:p14="http://schemas.microsoft.com/office/powerpoint/2010/main" val="388328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4FA33-E24E-CC2D-3440-C250A9B4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0C0441-8B55-F08D-19C6-AF0B800C6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2AE6BA-3705-93C3-7832-0DAF67E0D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0AC77-0E29-4948-5B89-16AFAD8F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A0A4897D-8CCD-52B5-0240-7F2FAC8F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B9F5DF73-FD86-D81F-7884-B1DB5ECAF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B2ECAFF0-816A-C1A4-9960-E9746083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16B36B-D192-66C8-4DBC-1DD6760B6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F515D9-5601-D23B-B86B-CEA87FE8A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0B88A-4ACB-5CC1-C81D-42DF4DE84BE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92112-FB08-9321-3D6A-5EACEF3025D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E2A0B-153C-2269-A3FD-D0039B9359D4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FB6B1-CB61-9154-B21D-C7760A8B9878}"/>
              </a:ext>
            </a:extLst>
          </p:cNvPr>
          <p:cNvSpPr txBox="1"/>
          <p:nvPr/>
        </p:nvSpPr>
        <p:spPr>
          <a:xfrm>
            <a:off x="1280667" y="677668"/>
            <a:ext cx="963066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/>
              <a:t>Why Financial Literacy Matters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b="1" dirty="0"/>
              <a:t>Principle: Money is a tool, not a master.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Most people work for money, but money should work for you.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Lack of financial knowledge leads to debt, stress, and missed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6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F3E25-9C4D-CDEE-DA03-650002AD2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71D780-1428-0061-0C46-E30609DCD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6A897-3E2F-32E6-AC5C-C803DA1B4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188DD6-71BB-43D2-400A-A2A802C8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E3DEBED6-B708-BE5D-5D96-161E514A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2D99561C-72C8-245B-9C89-3B65F6B50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F8E34718-D30C-786F-58FF-DFE9B88C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81D5A5-240E-8C22-CE4C-B7F8E822F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832D35-E7BA-5B2C-5954-CE2D17D7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46AF7-7CD5-746A-5958-7329D28B262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56829-D641-5227-FE27-202A6C95CAF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6ED8E-7F7A-E213-0B29-473BFC13ECDB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BBB62-776C-4913-D3F2-F860A1B1AA39}"/>
              </a:ext>
            </a:extLst>
          </p:cNvPr>
          <p:cNvSpPr txBox="1"/>
          <p:nvPr/>
        </p:nvSpPr>
        <p:spPr>
          <a:xfrm>
            <a:off x="1280667" y="677668"/>
            <a:ext cx="96306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/>
              <a:t>Money Principle #1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b="1" dirty="0"/>
              <a:t>Pay Yourself First – Save before you spend.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Put rules on YOUR money.</a:t>
            </a:r>
          </a:p>
          <a:p>
            <a:pPr algn="ctr"/>
            <a:r>
              <a:rPr lang="en-US" sz="2800" b="1" dirty="0"/>
              <a:t>Assign it.</a:t>
            </a:r>
          </a:p>
          <a:p>
            <a:pPr algn="ctr"/>
            <a:r>
              <a:rPr lang="en-US" sz="2800" b="1" dirty="0"/>
              <a:t>Pay yourself first.</a:t>
            </a:r>
          </a:p>
          <a:p>
            <a:pPr algn="ctr"/>
            <a:r>
              <a:rPr lang="en-US" sz="2800" b="1" dirty="0"/>
              <a:t>Pay yourself with interest.</a:t>
            </a:r>
          </a:p>
          <a:p>
            <a:pPr algn="ctr"/>
            <a:r>
              <a:rPr lang="en-US" sz="2800" b="1" dirty="0"/>
              <a:t>Put aside a portion for investing.</a:t>
            </a:r>
          </a:p>
          <a:p>
            <a:pPr algn="ctr"/>
            <a:r>
              <a:rPr lang="en-US" sz="2800" b="1" dirty="0"/>
              <a:t>Live below your means. (75% of take home)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8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600BE-60B9-EF60-726B-9A838A3F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596402-E4A9-2DFD-9F76-4B553DC62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409143-890D-9830-43DC-909D64589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72B623-1946-E80D-62EF-69772FF5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BE65F574-3052-24D2-1008-9F90B2D32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85BD879A-AD02-A1D5-8751-1BC844B5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92A69394-1C19-3C4C-673B-389A0FCED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3F7B52-1014-1FE9-6C3A-7E4561137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EDEB32-8F09-B44E-BB54-B9C1A7BBF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97C87-0A50-DCCB-79D6-EE6A4A50D51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C599E-F82E-CFEA-C1C6-81D6566009D8}"/>
              </a:ext>
            </a:extLst>
          </p:cNvPr>
          <p:cNvSpPr txBox="1"/>
          <p:nvPr/>
        </p:nvSpPr>
        <p:spPr>
          <a:xfrm>
            <a:off x="15193" y="-42707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C6E90-399E-744E-2322-D8FF00AFB2D3}"/>
              </a:ext>
            </a:extLst>
          </p:cNvPr>
          <p:cNvSpPr txBox="1"/>
          <p:nvPr/>
        </p:nvSpPr>
        <p:spPr>
          <a:xfrm>
            <a:off x="1280667" y="677668"/>
            <a:ext cx="963066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7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D118C-0D13-3220-821A-FCA7F0BBE5F7}"/>
              </a:ext>
            </a:extLst>
          </p:cNvPr>
          <p:cNvSpPr txBox="1"/>
          <p:nvPr/>
        </p:nvSpPr>
        <p:spPr>
          <a:xfrm>
            <a:off x="1540017" y="895611"/>
            <a:ext cx="9142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Money Principle #2</a:t>
            </a:r>
          </a:p>
          <a:p>
            <a:pPr algn="ctr"/>
            <a:r>
              <a:rPr lang="en-US" sz="3200" b="1" dirty="0"/>
              <a:t>Compound Interest - </a:t>
            </a:r>
          </a:p>
          <a:p>
            <a:pPr algn="ctr"/>
            <a:r>
              <a:rPr lang="en-US" sz="3200" b="1" dirty="0"/>
              <a:t>Money growing on top of money.</a:t>
            </a:r>
          </a:p>
          <a:p>
            <a:pPr algn="ctr"/>
            <a:endParaRPr lang="en-US" sz="3200" b="1" dirty="0"/>
          </a:p>
          <a:p>
            <a:pPr algn="ctr"/>
            <a:endParaRPr lang="en-US" sz="3200" dirty="0"/>
          </a:p>
          <a:p>
            <a:pPr algn="ctr"/>
            <a:endParaRPr lang="en-US" sz="3200" b="1" dirty="0"/>
          </a:p>
        </p:txBody>
      </p:sp>
      <p:pic>
        <p:nvPicPr>
          <p:cNvPr id="6" name="Picture 5" descr="compound_inter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084" y="3180344"/>
            <a:ext cx="54864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7D1036-B470-4102-5F83-0F3E38D60931}"/>
              </a:ext>
            </a:extLst>
          </p:cNvPr>
          <p:cNvSpPr txBox="1"/>
          <p:nvPr/>
        </p:nvSpPr>
        <p:spPr>
          <a:xfrm>
            <a:off x="3043516" y="2419105"/>
            <a:ext cx="7049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$100/month at 8% for 30 years = $149,000+</a:t>
            </a:r>
          </a:p>
          <a:p>
            <a:r>
              <a:rPr lang="en-US" dirty="0"/>
              <a:t>Visual: Side-by-side bar chart of saving vs. investing with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5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A8731-5613-4708-3E10-2CD1F669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F05731-4C86-40F7-BC9A-7804E13FE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565A0-6D53-247F-0DEA-9E01F3ADF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16113A-6602-585B-C629-C45781D78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F67282C0-CF1E-6D5F-AFD6-295170F3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13CFBF19-597D-D499-E9B0-0960A8151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4A18428E-E1FA-EA8D-C277-32402494B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57503D-7E9A-9B96-9689-B963E815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F90169-EA8C-9FDD-6E6C-7EDFBAA12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38B1E-CAD7-EF5F-ED23-6501818A054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70E33-4D8A-90B6-EB26-BCF8C5080A0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B6F16-6D55-71F6-7517-10EE864C852E}"/>
              </a:ext>
            </a:extLst>
          </p:cNvPr>
          <p:cNvSpPr txBox="1"/>
          <p:nvPr/>
        </p:nvSpPr>
        <p:spPr>
          <a:xfrm>
            <a:off x="1280667" y="677668"/>
            <a:ext cx="963066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C5AD4-535D-6741-9B13-6B3BD73E3FB6}"/>
              </a:ext>
            </a:extLst>
          </p:cNvPr>
          <p:cNvSpPr txBox="1"/>
          <p:nvPr/>
        </p:nvSpPr>
        <p:spPr>
          <a:xfrm>
            <a:off x="1280667" y="677668"/>
            <a:ext cx="9630666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Money Principle #3</a:t>
            </a:r>
          </a:p>
          <a:p>
            <a:pPr algn="ctr"/>
            <a:r>
              <a:rPr lang="en-US" sz="3600" dirty="0"/>
              <a:t>Rule of 72 – </a:t>
            </a:r>
          </a:p>
          <a:p>
            <a:pPr algn="ctr"/>
            <a:r>
              <a:rPr lang="en-US" sz="3200" dirty="0"/>
              <a:t>Time it takes for money to double </a:t>
            </a:r>
          </a:p>
          <a:p>
            <a:pPr algn="ctr"/>
            <a:r>
              <a:rPr lang="en-US" sz="3200" dirty="0"/>
              <a:t>(72 ÷ rate of return)</a:t>
            </a:r>
          </a:p>
          <a:p>
            <a:pPr algn="ctr"/>
            <a:endParaRPr lang="en-US" sz="2800" dirty="0"/>
          </a:p>
          <a:p>
            <a:pPr algn="ctr"/>
            <a:endParaRPr lang="en-US" sz="3600" dirty="0"/>
          </a:p>
          <a:p>
            <a:pPr algn="ctr"/>
            <a:endParaRPr lang="en-US" sz="3600" b="1" dirty="0"/>
          </a:p>
        </p:txBody>
      </p:sp>
      <p:pic>
        <p:nvPicPr>
          <p:cNvPr id="8" name="Picture 7" descr="rule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783" y="3331405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397F9-419F-995B-EEC8-54413BA8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4AFACA-523F-CE33-72A4-9465C1737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3E99CE-635E-9136-1BF9-E637402B8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462BEA-4E34-74C7-5AB6-13728A4A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AF3E6F6C-AFAE-5746-4846-8679CA785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A0211F88-BD4A-16B2-811B-B7C61AEC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CFAFA8A7-1FDD-DCFF-3C28-5D2E30399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434533-6214-9504-490E-31852A79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7D7C1F-1FF6-D29D-A12C-4CFD16346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30570-E8E8-B9A8-F1B4-6BE7D51FA63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324FA-ED0E-DA20-DF7F-9654ABD8846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66079-70D7-4007-0EF5-8A5DDA36F152}"/>
              </a:ext>
            </a:extLst>
          </p:cNvPr>
          <p:cNvSpPr txBox="1"/>
          <p:nvPr/>
        </p:nvSpPr>
        <p:spPr>
          <a:xfrm>
            <a:off x="1280667" y="677668"/>
            <a:ext cx="963066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1DCD4-4FFC-5A8C-646E-8F271EE8040F}"/>
              </a:ext>
            </a:extLst>
          </p:cNvPr>
          <p:cNvSpPr txBox="1"/>
          <p:nvPr/>
        </p:nvSpPr>
        <p:spPr>
          <a:xfrm>
            <a:off x="1280667" y="677668"/>
            <a:ext cx="963066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Money Principle #4</a:t>
            </a:r>
          </a:p>
          <a:p>
            <a:pPr algn="ctr"/>
            <a:endParaRPr lang="en-US" b="1" dirty="0"/>
          </a:p>
          <a:p>
            <a:pPr algn="ctr"/>
            <a:r>
              <a:rPr lang="en-US" sz="3600" dirty="0"/>
              <a:t>Good Debt vs. Bad Debt – </a:t>
            </a:r>
          </a:p>
          <a:p>
            <a:pPr algn="ctr"/>
            <a:r>
              <a:rPr lang="en-US" sz="3600" dirty="0"/>
              <a:t>Borrowing to invest vs. borrowing to consume.</a:t>
            </a:r>
          </a:p>
          <a:p>
            <a:pPr algn="ctr"/>
            <a:endParaRPr lang="en-US" sz="3600" dirty="0"/>
          </a:p>
          <a:p>
            <a:pPr algn="ctr"/>
            <a:endParaRPr lang="en-US" sz="3600" b="1" dirty="0"/>
          </a:p>
        </p:txBody>
      </p:sp>
      <p:pic>
        <p:nvPicPr>
          <p:cNvPr id="5" name="Picture 4" descr="building_bloc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54" y="2794777"/>
            <a:ext cx="6430334" cy="3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2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62ECB-7466-3DD5-7B87-A064E6BA3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3997D8-F644-BBD0-3488-68B92F21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F0E07-3D3F-BFC5-7C33-909D71B0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89558F-7F0C-E1D2-5CC1-457D7DDE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384DA675-1491-A0C2-C3D7-B517BCE8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93D885DF-8CB9-B92D-821B-B501920FA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A83972D9-1F3C-B2CA-9169-16E7D581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12C92C-ED7E-CB0F-40F2-27D333799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C52726-E78B-7CD4-4748-19C84EF51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D816A-EC12-9BC3-3E76-DF937D6C1F4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1A580-9737-BB89-9F5B-D7C7549B68B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96187-2E56-8165-EE56-1D42DDD285C0}"/>
              </a:ext>
            </a:extLst>
          </p:cNvPr>
          <p:cNvSpPr txBox="1"/>
          <p:nvPr/>
        </p:nvSpPr>
        <p:spPr>
          <a:xfrm>
            <a:off x="1280667" y="677668"/>
            <a:ext cx="963066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50CE8-9561-986F-6501-E9DED0D22E4D}"/>
              </a:ext>
            </a:extLst>
          </p:cNvPr>
          <p:cNvSpPr txBox="1"/>
          <p:nvPr/>
        </p:nvSpPr>
        <p:spPr>
          <a:xfrm>
            <a:off x="1280667" y="677668"/>
            <a:ext cx="9544649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algn="ctr"/>
            <a:r>
              <a:rPr lang="en-US" sz="3600" b="1" dirty="0"/>
              <a:t>NACA – Neighborhood Assistance Corporation of America</a:t>
            </a:r>
          </a:p>
          <a:p>
            <a:pPr fontAlgn="base"/>
            <a:endParaRPr lang="en-US" sz="800" b="1" cap="all" dirty="0"/>
          </a:p>
          <a:p>
            <a:pPr fontAlgn="base"/>
            <a:endParaRPr lang="en-US" b="1" cap="all" dirty="0"/>
          </a:p>
          <a:p>
            <a:pPr algn="ctr" fontAlgn="base"/>
            <a:r>
              <a:rPr lang="en-US" b="1" cap="all" dirty="0"/>
              <a:t>ELIMINATING BARRIERS TO AFFORDABLE HOMEOWNERSHIP</a:t>
            </a:r>
          </a:p>
          <a:p>
            <a:pPr fontAlgn="base"/>
            <a:r>
              <a:rPr lang="en-US" dirty="0"/>
              <a:t>NACA provides over 30% of all the housing counseling in the country and is the most effective in providing affordable long-term homeownership for both homebuyers and homeowners. NACA’s transformative mortgage product, counseling services, and character-based underwriting provides a model for how fair mortgage lending can successfully be made a reality for working families and people of color on a large scale.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	Below Market Fixed Rate</a:t>
            </a:r>
          </a:p>
          <a:p>
            <a:pPr fontAlgn="base"/>
            <a:r>
              <a:rPr lang="en-US" dirty="0"/>
              <a:t>	No down payment</a:t>
            </a:r>
          </a:p>
          <a:p>
            <a:pPr fontAlgn="base"/>
            <a:r>
              <a:rPr lang="en-US" dirty="0"/>
              <a:t>	No closing costs</a:t>
            </a:r>
          </a:p>
          <a:p>
            <a:pPr fontAlgn="base"/>
            <a:r>
              <a:rPr lang="en-US" dirty="0"/>
              <a:t>	No fees</a:t>
            </a:r>
          </a:p>
          <a:p>
            <a:pPr fontAlgn="base"/>
            <a:r>
              <a:rPr lang="en-US" dirty="0"/>
              <a:t>	No mortgage insurance</a:t>
            </a:r>
          </a:p>
          <a:p>
            <a:pPr fontAlgn="base"/>
            <a:r>
              <a:rPr lang="en-US" dirty="0"/>
              <a:t>	No consideration of credit score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1CCEA1-90F7-723C-B72F-8BC9341A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D13954-2289-F10B-6440-3FF2F4F6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3DF432-B4D8-DD3B-6146-99205CC9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B58E67-2B02-56A8-3A86-EC98FEF1F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AB11C2F8-112B-D282-685A-3E6950522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75053C54-19F9-43B5-F1DC-EC77AAD33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EB0CFBEE-1267-F7E9-2436-81B6A2D6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202C0E-7757-EDC4-386A-0D3E201C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80541A-0A6A-58D4-001A-475D9D9D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ABDBE-1776-CB9A-B6DE-4D6E54D90AC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486F8-25C8-0E51-E2BB-D73BCD0BBD5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F0DC7-4BC2-AC07-9F66-7E7FF0242596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534E2-B574-2221-49F3-5F1A8143BD34}"/>
              </a:ext>
            </a:extLst>
          </p:cNvPr>
          <p:cNvSpPr txBox="1"/>
          <p:nvPr/>
        </p:nvSpPr>
        <p:spPr>
          <a:xfrm>
            <a:off x="1280667" y="677668"/>
            <a:ext cx="9630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YouTube Video 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1F34-CEB2-4DB5-1ED1-2CD524F8574D}"/>
              </a:ext>
            </a:extLst>
          </p:cNvPr>
          <p:cNvSpPr txBox="1"/>
          <p:nvPr/>
        </p:nvSpPr>
        <p:spPr>
          <a:xfrm>
            <a:off x="1280667" y="1366684"/>
            <a:ext cx="963066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1: </a:t>
            </a:r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These 7 Things In Your 40s To Retire A Millionaire In Your 50s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Class 2: </a:t>
            </a:r>
            <a:r>
              <a:rPr lang="en-US" dirty="0">
                <a:hlinkClick r:id="rId4"/>
              </a:rPr>
              <a:t>John Hope Bryant Talks 'Financial Literacy For All,' Operation HOPE, U.S. DEI, Credit         Freedom + More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Class 3: How To Use Life Insurance AS YOUR BANK (What Your Agent Won't Tell You)</a:t>
            </a:r>
          </a:p>
          <a:p>
            <a:r>
              <a:rPr lang="en-US" dirty="0">
                <a:hlinkClick r:id="rId5"/>
              </a:rPr>
              <a:t>                  How Life Insurance Can Skyrocket Your Wealth - Kandi's Story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>
                <a:hlinkClick r:id="rId6"/>
              </a:rPr>
              <a:t>Rockefeller’s Wealth Hack: Trusts That Multiply Your Money!</a:t>
            </a:r>
            <a:endParaRPr lang="en-US" dirty="0"/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05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9625F-BD5B-B00D-91C6-FC7C1275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A422DA-C6F9-184C-96CC-7E244029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37741B-0202-4684-D3F4-00D992C2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077144-FD35-6DFC-0CAC-D4CB9DF4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73A9A456-B89C-79FE-FA69-4E3FB4F6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95929717-AD78-34E5-8200-B8E03F559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DEC4C282-1236-3895-8FCE-50CE792F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F1B0B6-D400-24B7-7FAE-5A03ECC67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6141B5-3524-D208-67ED-DF60139A3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A6281-23DE-3FF1-6E5B-B7AD6F1C789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376E9-4FD4-FB16-B1F8-CB2AFC15C1B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2681F-3C6C-C3C9-C5F4-FEDA812F9F9A}"/>
              </a:ext>
            </a:extLst>
          </p:cNvPr>
          <p:cNvSpPr txBox="1"/>
          <p:nvPr/>
        </p:nvSpPr>
        <p:spPr>
          <a:xfrm>
            <a:off x="1280666" y="611068"/>
            <a:ext cx="9857233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Series Agenda</a:t>
            </a:r>
          </a:p>
          <a:p>
            <a:pPr algn="ctr"/>
            <a:endParaRPr lang="en-US" sz="12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August 31, 2025		Money Mindset	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September 7, 2025		Money Concepts &amp; Principles	</a:t>
            </a:r>
          </a:p>
          <a:p>
            <a:r>
              <a:rPr lang="en-US" sz="2400" b="1" dirty="0"/>
              <a:t>September 14, 2025		Insurance – Why It’s Under-utilized to 					Build Wealth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September 21, 2025		Love Insurance with Living Benefits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September 28, 2025 	Debt Reduction / Credit / Funding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October 5, 2025		Asset Classes / Estate Planning 101 October 12, 2025		Investing (Advanced Classes Available)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October 19, 2025		Summary – Project Reports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125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6D9A9B-F2CE-F04B-F25F-2A14D21D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E27F72-A20C-6260-BDCD-D117F60E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6A5AE-1FE4-67D5-FD56-42CDFABA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2A4A89-85B8-2D94-183D-157E61824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A25EB4E6-F8B0-5905-23DB-3EC790C7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23894BB4-57D7-95A2-838C-2B2584D40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53756549-3109-E973-B394-D7244F8E5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BC5E7B-E415-8CF6-9F87-1BEB887E5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F52CAF-B6BB-E8E6-A565-1ABE1C356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4AE4B-A4A9-B6EE-5ED9-94F8C01CE3F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429D-A24A-29FB-D3C5-9F2C3D7EDFD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F2042-D662-89C5-8449-4F7A64C55BFD}"/>
              </a:ext>
            </a:extLst>
          </p:cNvPr>
          <p:cNvSpPr txBox="1"/>
          <p:nvPr/>
        </p:nvSpPr>
        <p:spPr>
          <a:xfrm>
            <a:off x="1280667" y="677668"/>
            <a:ext cx="963066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7200" b="1" dirty="0"/>
              <a:t>Q &amp; A</a:t>
            </a:r>
          </a:p>
          <a:p>
            <a:pPr algn="ctr"/>
            <a:r>
              <a:rPr lang="en-US" sz="7200" b="1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5306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5F912-27E4-346F-4C44-876A909D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3226D4-95CB-000C-BB7B-B309FB98E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0D25F-565F-57C6-C2F0-18B789BC0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6148F-65C2-7374-BEEA-A23300B6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34EB370D-C856-BF91-FDC8-35CD931E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4E6320E3-9836-D527-B4CE-218B9255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D16BBA61-5359-9A36-25DB-FD8E6927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B92B2A-BA80-14A8-E29C-131AB35E1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A007CB-3A65-7F6B-7810-1540B7603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E0F95-6599-669B-DD05-DF7B5E2B149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36EE6-5CFD-4CF8-B183-C43D32F3469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1A3E57DF-EA71-7002-4055-551FBB56A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2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19722-7C52-E2DD-0365-2E782794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E770C8-676F-B388-FB83-A2B891DF7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704858-D242-0014-0A18-8E9B64C4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660EE7-896C-4D2D-FE32-D3B496E0C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F4361C3C-B22E-ACF3-C8C8-CE27B98F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0773EB7B-AEAD-8074-5E7D-9B662B2D1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14F3E2C8-9527-E6A9-D2E0-8D22BCA08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8612FB-C667-36BC-93A0-464FD8D9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1EAA48-AB09-FCE0-D1DB-DD8AEBCF9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4E5ED-B0B1-2035-A543-EE1054CF339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77891-D3A8-43BE-37BA-54D601B12A1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929DC-4772-EF17-1FB3-F5BFBA71DABD}"/>
              </a:ext>
            </a:extLst>
          </p:cNvPr>
          <p:cNvSpPr txBox="1"/>
          <p:nvPr/>
        </p:nvSpPr>
        <p:spPr>
          <a:xfrm>
            <a:off x="1280667" y="677668"/>
            <a:ext cx="963066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7200" b="1" dirty="0"/>
          </a:p>
          <a:p>
            <a:pPr algn="ctr"/>
            <a:endParaRPr lang="en-US" sz="7200" b="1" dirty="0"/>
          </a:p>
        </p:txBody>
      </p:sp>
      <p:pic>
        <p:nvPicPr>
          <p:cNvPr id="3" name="Online Media 2" title="Do These 7 Things In Your 40s To Retire A Millionaire In Your 50s">
            <a:hlinkClick r:id="" action="ppaction://media"/>
            <a:extLst>
              <a:ext uri="{FF2B5EF4-FFF2-40B4-BE49-F238E27FC236}">
                <a16:creationId xmlns:a16="http://schemas.microsoft.com/office/drawing/2014/main" id="{D8CDAC82-8103-E45A-4BD5-AF48FB1D06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2389" y="1475508"/>
            <a:ext cx="7908227" cy="4468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550F5-A69B-99B6-C0C7-7B929AA72FC0}"/>
              </a:ext>
            </a:extLst>
          </p:cNvPr>
          <p:cNvSpPr txBox="1"/>
          <p:nvPr/>
        </p:nvSpPr>
        <p:spPr>
          <a:xfrm>
            <a:off x="1406013" y="776748"/>
            <a:ext cx="932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Money Works</a:t>
            </a:r>
          </a:p>
        </p:txBody>
      </p:sp>
    </p:spTree>
    <p:extLst>
      <p:ext uri="{BB962C8B-B14F-4D97-AF65-F5344CB8AC3E}">
        <p14:creationId xmlns:p14="http://schemas.microsoft.com/office/powerpoint/2010/main" val="12481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E38CA-A726-016E-7022-2958EF04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DB87DE-D4A9-70BD-6BE9-78A1FCBBB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662DEC-B490-048D-B600-A97B0C6E2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2C2638-8AEE-2DB8-0587-87BA51F02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63457B9B-BC9B-CB79-A9E0-4D4A34E2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84AC2397-396F-52AF-27C1-639576EFF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34D3EF2A-273E-E805-4A4B-24BE19910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F04323-CD36-5848-5E56-A8FA34764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56DA21-5B5B-67B5-1C0B-9D0CABCAF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43593-1694-D56B-C498-8DB6AFCCACB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A6205-5F94-C87C-75D1-C2B23071ADF4}"/>
              </a:ext>
            </a:extLst>
          </p:cNvPr>
          <p:cNvSpPr txBox="1"/>
          <p:nvPr/>
        </p:nvSpPr>
        <p:spPr>
          <a:xfrm>
            <a:off x="1280667" y="651024"/>
            <a:ext cx="9630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YouTube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906CF-6AFC-5812-B20D-F787DE0DF94B}"/>
              </a:ext>
            </a:extLst>
          </p:cNvPr>
          <p:cNvSpPr txBox="1"/>
          <p:nvPr/>
        </p:nvSpPr>
        <p:spPr>
          <a:xfrm>
            <a:off x="1376516" y="1337190"/>
            <a:ext cx="2969342" cy="56015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Easy Flow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Wealth Twins</a:t>
            </a:r>
          </a:p>
          <a:p>
            <a:endParaRPr lang="en-US" b="1" dirty="0"/>
          </a:p>
          <a:p>
            <a:r>
              <a:rPr lang="en-US" b="1" dirty="0"/>
              <a:t>Jaspreet </a:t>
            </a:r>
            <a:r>
              <a:rPr lang="en-US" b="1" dirty="0" err="1"/>
              <a:t>Sighn</a:t>
            </a:r>
            <a:endParaRPr lang="en-US" b="1" dirty="0"/>
          </a:p>
          <a:p>
            <a:r>
              <a:rPr lang="en-US" b="1" dirty="0"/>
              <a:t>Money Mindset</a:t>
            </a:r>
          </a:p>
          <a:p>
            <a:endParaRPr lang="en-US" b="1" dirty="0"/>
          </a:p>
          <a:p>
            <a:r>
              <a:rPr lang="en-US" b="1" dirty="0"/>
              <a:t>Christine Ibbotson</a:t>
            </a:r>
          </a:p>
          <a:p>
            <a:r>
              <a:rPr lang="en-US" b="1" dirty="0"/>
              <a:t>Ask the Money Lady</a:t>
            </a:r>
          </a:p>
          <a:p>
            <a:endParaRPr lang="en-US" b="1" dirty="0"/>
          </a:p>
          <a:p>
            <a:r>
              <a:rPr lang="en-US" b="1" dirty="0"/>
              <a:t>Steve</a:t>
            </a:r>
          </a:p>
          <a:p>
            <a:r>
              <a:rPr lang="en-US" b="1" dirty="0"/>
              <a:t>Call to Leap – former school teacher</a:t>
            </a:r>
          </a:p>
          <a:p>
            <a:endParaRPr lang="en-US" b="1" dirty="0"/>
          </a:p>
          <a:p>
            <a:r>
              <a:rPr lang="en-US" b="1" dirty="0"/>
              <a:t>Melanin Money</a:t>
            </a:r>
          </a:p>
          <a:p>
            <a:r>
              <a:rPr lang="en-US" b="1" dirty="0"/>
              <a:t>Carter Cofield</a:t>
            </a:r>
          </a:p>
          <a:p>
            <a:r>
              <a:rPr lang="en-US" b="1" dirty="0"/>
              <a:t>George </a:t>
            </a:r>
            <a:r>
              <a:rPr lang="en-US" b="1" dirty="0" err="1"/>
              <a:t>Archeampong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AFAEB-96E3-77E7-E332-51A2183F9BC7}"/>
              </a:ext>
            </a:extLst>
          </p:cNvPr>
          <p:cNvSpPr txBox="1"/>
          <p:nvPr/>
        </p:nvSpPr>
        <p:spPr>
          <a:xfrm>
            <a:off x="4345857" y="1347022"/>
            <a:ext cx="3226621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Corporate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Les Jenkins</a:t>
            </a:r>
          </a:p>
          <a:p>
            <a:endParaRPr lang="en-US" b="1" dirty="0"/>
          </a:p>
          <a:p>
            <a:r>
              <a:rPr lang="en-US" b="1" dirty="0"/>
              <a:t>Anthony O’Neal</a:t>
            </a:r>
          </a:p>
          <a:p>
            <a:r>
              <a:rPr lang="en-US" b="1" dirty="0"/>
              <a:t>The Table w/ Anthony O’Neal</a:t>
            </a:r>
          </a:p>
          <a:p>
            <a:endParaRPr lang="en-US" b="1" dirty="0"/>
          </a:p>
          <a:p>
            <a:r>
              <a:rPr lang="en-US" b="1" dirty="0"/>
              <a:t>Courtney Hale</a:t>
            </a:r>
          </a:p>
          <a:p>
            <a:r>
              <a:rPr lang="en-US" b="1" dirty="0"/>
              <a:t>@supermoneycourt</a:t>
            </a:r>
          </a:p>
          <a:p>
            <a:endParaRPr lang="en-US" b="1" dirty="0"/>
          </a:p>
          <a:p>
            <a:r>
              <a:rPr lang="en-US" b="1" dirty="0"/>
              <a:t>Myron Golden</a:t>
            </a:r>
          </a:p>
          <a:p>
            <a:r>
              <a:rPr lang="en-US" b="1" dirty="0"/>
              <a:t>Trash Man to Cash Man</a:t>
            </a:r>
          </a:p>
          <a:p>
            <a:endParaRPr lang="en-US" b="1" dirty="0"/>
          </a:p>
          <a:p>
            <a:r>
              <a:rPr lang="en-US" b="1" dirty="0" err="1"/>
              <a:t>Terrii</a:t>
            </a:r>
            <a:r>
              <a:rPr lang="en-US" b="1" dirty="0"/>
              <a:t> Ijeoma</a:t>
            </a:r>
          </a:p>
          <a:p>
            <a:r>
              <a:rPr lang="en-US" b="1" dirty="0"/>
              <a:t>Trade and Travel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73ECB-505D-FA82-3B46-6521D054F249}"/>
              </a:ext>
            </a:extLst>
          </p:cNvPr>
          <p:cNvSpPr txBox="1"/>
          <p:nvPr/>
        </p:nvSpPr>
        <p:spPr>
          <a:xfrm>
            <a:off x="7757235" y="1346502"/>
            <a:ext cx="2969342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Cultural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Wallstreet Trapper</a:t>
            </a:r>
          </a:p>
          <a:p>
            <a:endParaRPr lang="en-US" b="1" dirty="0"/>
          </a:p>
          <a:p>
            <a:r>
              <a:rPr lang="en-US" b="1" dirty="0"/>
              <a:t>Smart Money Bro</a:t>
            </a:r>
          </a:p>
          <a:p>
            <a:endParaRPr lang="en-US" b="1" dirty="0"/>
          </a:p>
          <a:p>
            <a:r>
              <a:rPr lang="en-US" b="1" dirty="0"/>
              <a:t>Earn Your Leisure Podcast</a:t>
            </a:r>
          </a:p>
          <a:p>
            <a:r>
              <a:rPr lang="en-US" b="1" dirty="0"/>
              <a:t>&amp; University</a:t>
            </a:r>
          </a:p>
          <a:p>
            <a:endParaRPr lang="en-US" b="1" dirty="0"/>
          </a:p>
          <a:p>
            <a:r>
              <a:rPr lang="en-US" b="1" dirty="0" err="1"/>
              <a:t>Nischa</a:t>
            </a:r>
            <a:r>
              <a:rPr lang="en-US" b="1" dirty="0"/>
              <a:t> – former investment banker</a:t>
            </a:r>
          </a:p>
          <a:p>
            <a:endParaRPr lang="en-US" b="1" dirty="0"/>
          </a:p>
          <a:p>
            <a:r>
              <a:rPr lang="en-US" b="1" dirty="0"/>
              <a:t>Tiffany James</a:t>
            </a:r>
          </a:p>
          <a:p>
            <a:r>
              <a:rPr lang="en-US" b="1" dirty="0"/>
              <a:t>Modern Black Girl</a:t>
            </a:r>
          </a:p>
          <a:p>
            <a:endParaRPr lang="en-US" b="1" dirty="0"/>
          </a:p>
          <a:p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17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0A0896-5321-BBC7-106C-84B87B028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2E1AD6-00F6-3C30-0343-0FD7EEB30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26FB8-A26B-7EE0-1D5B-C89E4CB7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5B58BB-3782-BC41-18D4-779F5C8A8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03AA8BD1-3F11-E959-78EE-63AFBB62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A7BFD958-6411-750B-4C56-E23DA7E5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36FCF906-AEB9-8252-AA0A-28491E71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C2BEC-D824-1973-986C-E12F97724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8131FF-AC9F-840F-E81D-46BD4221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3B0CD-8078-75E0-A404-B1AC6AF3F43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0A808-0FB8-4C62-584B-2CF2E48AA3B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0C916-E19D-8D39-CE70-0EEB44C9A5C2}"/>
              </a:ext>
            </a:extLst>
          </p:cNvPr>
          <p:cNvSpPr txBox="1"/>
          <p:nvPr/>
        </p:nvSpPr>
        <p:spPr>
          <a:xfrm>
            <a:off x="1280667" y="677668"/>
            <a:ext cx="963066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7200" b="1" dirty="0"/>
              <a:t>Q &amp; A</a:t>
            </a:r>
          </a:p>
          <a:p>
            <a:pPr algn="ctr"/>
            <a:r>
              <a:rPr lang="en-US" sz="7200" b="1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13058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8F758-D051-3293-ABBE-839872816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DC22BB-8D52-353F-73BF-7F20F3C92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C161B1-E093-DDCF-3311-F5E5306A1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E3AA7-2280-5C26-D9E9-0BDE6A31E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4BAD79D0-4CB1-8A57-9107-8B26018C9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80CE945E-91DF-05B5-911C-BC0B8B39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55295691-FD17-5F34-E2F5-E7A2C618F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448664-8871-7D9F-B3A1-6F0271F34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5143F6-B540-6F6B-6B63-3DD2A362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3CB2-8517-6FCF-462D-B16D3C1B150B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91A55-9240-1D53-28A5-703603178E3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7795B-17CF-CE06-ABE0-22BFB5DAF07E}"/>
              </a:ext>
            </a:extLst>
          </p:cNvPr>
          <p:cNvSpPr txBox="1"/>
          <p:nvPr/>
        </p:nvSpPr>
        <p:spPr>
          <a:xfrm>
            <a:off x="1280667" y="677668"/>
            <a:ext cx="963066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7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ACDF2-70C2-623E-E5D8-55F5451DF9BB}"/>
              </a:ext>
            </a:extLst>
          </p:cNvPr>
          <p:cNvSpPr txBox="1"/>
          <p:nvPr/>
        </p:nvSpPr>
        <p:spPr>
          <a:xfrm>
            <a:off x="1280667" y="1355097"/>
            <a:ext cx="9630666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Session 2</a:t>
            </a:r>
          </a:p>
          <a:p>
            <a:pPr algn="ctr"/>
            <a:endParaRPr lang="en-US" sz="4800" dirty="0"/>
          </a:p>
          <a:p>
            <a:pPr algn="ctr"/>
            <a:r>
              <a:rPr lang="en-US" sz="4800" b="1" dirty="0"/>
              <a:t>Money Principles &amp; Practices</a:t>
            </a:r>
          </a:p>
          <a:p>
            <a:pPr algn="ctr"/>
            <a:r>
              <a:rPr lang="en-US" sz="4800" b="1" dirty="0"/>
              <a:t>…….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4400" b="1" dirty="0"/>
              <a:t>‘Grow Your Mind…Grow Your Money’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013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C8B6F-315C-46BB-078A-FBE65341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07CBA7-3A7D-800D-6BA0-7F812FE10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C8FF13-FADE-7080-544F-D5ECB0AF9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65239C-ADDB-A89B-06C3-8C493FBE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8FD6EB66-52DA-1A3F-22AF-66CDB772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60A46CD8-A086-5675-516D-A03BEA22D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28F82B41-6734-4B72-10DF-64219E24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B63578-7F6C-609C-C2D7-49F715E69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0ADCDA-CEEB-B9E2-44B8-9B11FC8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D884B-AFBB-AE32-43C7-6CAF7B19B47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2A4C3-E63A-8F8C-D2D8-EECA79273D44}"/>
              </a:ext>
            </a:extLst>
          </p:cNvPr>
          <p:cNvSpPr txBox="1"/>
          <p:nvPr/>
        </p:nvSpPr>
        <p:spPr>
          <a:xfrm>
            <a:off x="1476667" y="1312020"/>
            <a:ext cx="2676278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Easy Flow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Wealth Twins</a:t>
            </a:r>
          </a:p>
          <a:p>
            <a:endParaRPr lang="en-US" b="1" dirty="0"/>
          </a:p>
          <a:p>
            <a:r>
              <a:rPr lang="en-US" b="1" dirty="0"/>
              <a:t>Jaspreet </a:t>
            </a:r>
            <a:r>
              <a:rPr lang="en-US" b="1" dirty="0" err="1"/>
              <a:t>Sighn</a:t>
            </a:r>
            <a:endParaRPr lang="en-US" b="1" dirty="0"/>
          </a:p>
          <a:p>
            <a:r>
              <a:rPr lang="en-US" b="1" dirty="0"/>
              <a:t>Money Mindset</a:t>
            </a:r>
          </a:p>
          <a:p>
            <a:endParaRPr lang="en-US" b="1" dirty="0"/>
          </a:p>
          <a:p>
            <a:r>
              <a:rPr lang="en-US" b="1" dirty="0"/>
              <a:t>Christine Ibbotson</a:t>
            </a:r>
          </a:p>
          <a:p>
            <a:r>
              <a:rPr lang="en-US" b="1" dirty="0"/>
              <a:t>Ask the Money Lady</a:t>
            </a:r>
          </a:p>
          <a:p>
            <a:endParaRPr lang="en-US" b="1" dirty="0"/>
          </a:p>
          <a:p>
            <a:r>
              <a:rPr lang="en-US" b="1" dirty="0"/>
              <a:t>Steve</a:t>
            </a:r>
          </a:p>
          <a:p>
            <a:r>
              <a:rPr lang="en-US" b="1" dirty="0"/>
              <a:t>Call to Leap – former </a:t>
            </a:r>
          </a:p>
          <a:p>
            <a:r>
              <a:rPr lang="en-US" b="1" dirty="0"/>
              <a:t>school teacher</a:t>
            </a:r>
          </a:p>
          <a:p>
            <a:endParaRPr lang="en-US" b="1" dirty="0"/>
          </a:p>
          <a:p>
            <a:r>
              <a:rPr lang="en-US" b="1" dirty="0"/>
              <a:t>Melanin Money</a:t>
            </a:r>
          </a:p>
          <a:p>
            <a:r>
              <a:rPr lang="en-US" b="1" dirty="0"/>
              <a:t>Carter Cofield</a:t>
            </a:r>
          </a:p>
          <a:p>
            <a:r>
              <a:rPr lang="en-US" b="1" dirty="0"/>
              <a:t>George </a:t>
            </a:r>
            <a:r>
              <a:rPr lang="en-US" b="1" dirty="0" err="1"/>
              <a:t>Archeampong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28DC9-4411-D5BC-4C2B-79783B454381}"/>
              </a:ext>
            </a:extLst>
          </p:cNvPr>
          <p:cNvSpPr txBox="1"/>
          <p:nvPr/>
        </p:nvSpPr>
        <p:spPr>
          <a:xfrm>
            <a:off x="1280667" y="677668"/>
            <a:ext cx="963066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YouTube University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DDAD6-94D1-6705-54AC-4AE4DEB1491C}"/>
              </a:ext>
            </a:extLst>
          </p:cNvPr>
          <p:cNvSpPr txBox="1"/>
          <p:nvPr/>
        </p:nvSpPr>
        <p:spPr>
          <a:xfrm>
            <a:off x="4517922" y="1322817"/>
            <a:ext cx="3156155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Church/Corporate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Les Jenkins</a:t>
            </a:r>
          </a:p>
          <a:p>
            <a:endParaRPr lang="en-US" b="1" dirty="0"/>
          </a:p>
          <a:p>
            <a:r>
              <a:rPr lang="en-US" b="1" dirty="0"/>
              <a:t>Anthony O’Neal</a:t>
            </a:r>
          </a:p>
          <a:p>
            <a:r>
              <a:rPr lang="en-US" b="1" dirty="0"/>
              <a:t>The Table w/ Anthony O’Neal</a:t>
            </a:r>
          </a:p>
          <a:p>
            <a:endParaRPr lang="en-US" b="1" dirty="0"/>
          </a:p>
          <a:p>
            <a:r>
              <a:rPr lang="en-US" b="1" dirty="0"/>
              <a:t>Courtney Hale</a:t>
            </a:r>
          </a:p>
          <a:p>
            <a:r>
              <a:rPr lang="en-US" b="1" dirty="0"/>
              <a:t>@supermoneycourt</a:t>
            </a:r>
          </a:p>
          <a:p>
            <a:endParaRPr lang="en-US" b="1" dirty="0"/>
          </a:p>
          <a:p>
            <a:r>
              <a:rPr lang="en-US" b="1" dirty="0"/>
              <a:t>Myron Golden</a:t>
            </a:r>
          </a:p>
          <a:p>
            <a:r>
              <a:rPr lang="en-US" b="1" dirty="0"/>
              <a:t>Trash Man to Cash Man</a:t>
            </a:r>
          </a:p>
          <a:p>
            <a:endParaRPr lang="en-US" b="1" dirty="0"/>
          </a:p>
          <a:p>
            <a:r>
              <a:rPr lang="en-US" b="1" dirty="0"/>
              <a:t>Terri Ijeoma</a:t>
            </a:r>
          </a:p>
          <a:p>
            <a:r>
              <a:rPr lang="en-US" b="1" dirty="0"/>
              <a:t>Trade and Travel</a:t>
            </a:r>
          </a:p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25E0C-42F8-DA5D-440A-43545A154DFB}"/>
              </a:ext>
            </a:extLst>
          </p:cNvPr>
          <p:cNvSpPr txBox="1"/>
          <p:nvPr/>
        </p:nvSpPr>
        <p:spPr>
          <a:xfrm>
            <a:off x="8335281" y="1324319"/>
            <a:ext cx="2576052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Cultural</a:t>
            </a:r>
          </a:p>
          <a:p>
            <a:pPr algn="ctr"/>
            <a:endParaRPr lang="en-US" sz="1000" b="1" dirty="0"/>
          </a:p>
          <a:p>
            <a:r>
              <a:rPr lang="en-US" b="1" dirty="0"/>
              <a:t>Wallstreet Trapper</a:t>
            </a:r>
          </a:p>
          <a:p>
            <a:endParaRPr lang="en-US" b="1" dirty="0"/>
          </a:p>
          <a:p>
            <a:r>
              <a:rPr lang="en-US" b="1" dirty="0"/>
              <a:t>Smart Money Bro</a:t>
            </a:r>
          </a:p>
          <a:p>
            <a:endParaRPr lang="en-US" b="1" dirty="0"/>
          </a:p>
          <a:p>
            <a:r>
              <a:rPr lang="en-US" b="1" dirty="0"/>
              <a:t>Earn Your Leisure Podcast</a:t>
            </a:r>
          </a:p>
          <a:p>
            <a:r>
              <a:rPr lang="en-US" b="1" dirty="0"/>
              <a:t>&amp; University</a:t>
            </a:r>
          </a:p>
          <a:p>
            <a:endParaRPr lang="en-US" b="1" dirty="0"/>
          </a:p>
          <a:p>
            <a:r>
              <a:rPr lang="en-US" b="1" dirty="0" err="1"/>
              <a:t>Nischa</a:t>
            </a:r>
            <a:r>
              <a:rPr lang="en-US" b="1" dirty="0"/>
              <a:t> – former investment banker</a:t>
            </a:r>
          </a:p>
          <a:p>
            <a:endParaRPr lang="en-US" b="1" dirty="0"/>
          </a:p>
          <a:p>
            <a:r>
              <a:rPr lang="en-US" b="1" dirty="0"/>
              <a:t>Tiffany James</a:t>
            </a:r>
          </a:p>
          <a:p>
            <a:r>
              <a:rPr lang="en-US" b="1" dirty="0"/>
              <a:t>Modern Black Girl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5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F2769-9B7A-712D-11EF-1C4C3389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27FD5C-B1E8-7861-E95B-E91E2305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3484D-BE44-FC6F-B3A9-148BE47C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F2469-E6EB-058A-AD6A-9B24BC2EE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dollar bills falling&#10;&#10;AI-generated content may be incorrect.">
            <a:extLst>
              <a:ext uri="{FF2B5EF4-FFF2-40B4-BE49-F238E27FC236}">
                <a16:creationId xmlns:a16="http://schemas.microsoft.com/office/drawing/2014/main" id="{1273C179-EF90-9AAF-4930-0E85A9C4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" b="1"/>
          <a:stretch>
            <a:fillRect/>
          </a:stretch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9B98AC50-B38C-4C4F-D4AB-EA09098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DE496123-39DE-9116-5D02-FD2F78F5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517996-98A7-E2E4-6E56-06A3ACF2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6AA8DE-9A51-A88E-1AA8-08CCA62D3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101B1-E359-5BC0-7069-63A3FA3713A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BEC9C-0192-083C-4C60-5682626C80F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4A37E-F40E-4472-2FFB-E5D1D4414E30}"/>
              </a:ext>
            </a:extLst>
          </p:cNvPr>
          <p:cNvSpPr txBox="1"/>
          <p:nvPr/>
        </p:nvSpPr>
        <p:spPr>
          <a:xfrm>
            <a:off x="1280667" y="677668"/>
            <a:ext cx="96306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50D12-4039-2C4E-3E32-98DDEC09563E}"/>
              </a:ext>
            </a:extLst>
          </p:cNvPr>
          <p:cNvSpPr txBox="1"/>
          <p:nvPr/>
        </p:nvSpPr>
        <p:spPr>
          <a:xfrm>
            <a:off x="1280667" y="677668"/>
            <a:ext cx="9630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b="1" dirty="0"/>
              <a:t>How Money Works: </a:t>
            </a:r>
          </a:p>
          <a:p>
            <a:pPr algn="ctr"/>
            <a:r>
              <a:rPr lang="en-US" sz="3600" b="1" dirty="0"/>
              <a:t>Principles for Building Wealth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5" name="Online Media 4" title="John Hope Bryant Talks 'Financial Literacy For All,' Operation HOPE, U.S. DEI, Credit Freedom + More">
            <a:hlinkClick r:id="" action="ppaction://media"/>
            <a:extLst>
              <a:ext uri="{FF2B5EF4-FFF2-40B4-BE49-F238E27FC236}">
                <a16:creationId xmlns:a16="http://schemas.microsoft.com/office/drawing/2014/main" id="{23FF16F7-D70F-C6B1-71E2-1BF91E76DB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716" y="2490020"/>
            <a:ext cx="5929792" cy="33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755</Words>
  <Application>Microsoft Office PowerPoint</Application>
  <PresentationFormat>Widescreen</PresentationFormat>
  <Paragraphs>235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Blacksword</vt:lpstr>
      <vt:lpstr>Congenial Black</vt:lpstr>
      <vt:lpstr>Copperplate Gothic Bold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Henrietta Roby</dc:creator>
  <cp:lastModifiedBy>Henrietta Roby</cp:lastModifiedBy>
  <cp:revision>32</cp:revision>
  <dcterms:created xsi:type="dcterms:W3CDTF">2025-08-31T21:18:02Z</dcterms:created>
  <dcterms:modified xsi:type="dcterms:W3CDTF">2025-09-08T02:07:55Z</dcterms:modified>
</cp:coreProperties>
</file>